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86" r:id="rId2"/>
  </p:sldMasterIdLst>
  <p:notesMasterIdLst>
    <p:notesMasterId r:id="rId38"/>
  </p:notesMasterIdLst>
  <p:sldIdLst>
    <p:sldId id="256" r:id="rId3"/>
    <p:sldId id="257" r:id="rId4"/>
    <p:sldId id="258" r:id="rId5"/>
    <p:sldId id="263" r:id="rId6"/>
    <p:sldId id="259" r:id="rId7"/>
    <p:sldId id="271" r:id="rId8"/>
    <p:sldId id="301" r:id="rId9"/>
    <p:sldId id="283" r:id="rId10"/>
    <p:sldId id="306" r:id="rId11"/>
    <p:sldId id="307" r:id="rId12"/>
    <p:sldId id="303" r:id="rId13"/>
    <p:sldId id="302" r:id="rId14"/>
    <p:sldId id="304" r:id="rId15"/>
    <p:sldId id="284" r:id="rId16"/>
    <p:sldId id="269" r:id="rId17"/>
    <p:sldId id="266" r:id="rId18"/>
    <p:sldId id="264" r:id="rId19"/>
    <p:sldId id="300" r:id="rId20"/>
    <p:sldId id="272" r:id="rId21"/>
    <p:sldId id="273" r:id="rId22"/>
    <p:sldId id="274" r:id="rId23"/>
    <p:sldId id="275" r:id="rId24"/>
    <p:sldId id="294" r:id="rId25"/>
    <p:sldId id="295" r:id="rId26"/>
    <p:sldId id="276" r:id="rId27"/>
    <p:sldId id="293" r:id="rId28"/>
    <p:sldId id="277" r:id="rId29"/>
    <p:sldId id="296" r:id="rId30"/>
    <p:sldId id="297" r:id="rId31"/>
    <p:sldId id="299" r:id="rId32"/>
    <p:sldId id="298" r:id="rId33"/>
    <p:sldId id="278" r:id="rId34"/>
    <p:sldId id="285" r:id="rId35"/>
    <p:sldId id="279" r:id="rId36"/>
    <p:sldId id="282"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84525" autoAdjust="0"/>
  </p:normalViewPr>
  <p:slideViewPr>
    <p:cSldViewPr snapToGrid="0" snapToObjects="1">
      <p:cViewPr>
        <p:scale>
          <a:sx n="44" d="100"/>
          <a:sy n="44" d="100"/>
        </p:scale>
        <p:origin x="-86" y="-58"/>
      </p:cViewPr>
      <p:guideLst>
        <p:guide orient="horz" pos="2160"/>
        <p:guide pos="3840"/>
      </p:guideLst>
    </p:cSldViewPr>
  </p:slideViewPr>
  <p:outlineViewPr>
    <p:cViewPr>
      <p:scale>
        <a:sx n="33" d="100"/>
        <a:sy n="33" d="100"/>
      </p:scale>
      <p:origin x="0" y="164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5D4642-990F-3F43-9561-20C49A6E5570}" type="datetimeFigureOut">
              <a:rPr lang="en-US" smtClean="0"/>
              <a:pPr/>
              <a:t>1/24/2017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73D761A-5A4E-E145-907E-E7859A1F9B7D}" type="slidenum">
              <a:rPr lang="en-US" smtClean="0"/>
              <a:pPr/>
              <a:t>‹#›</a:t>
            </a:fld>
            <a:endParaRPr lang="en-US"/>
          </a:p>
        </p:txBody>
      </p:sp>
    </p:spTree>
    <p:extLst>
      <p:ext uri="{BB962C8B-B14F-4D97-AF65-F5344CB8AC3E}">
        <p14:creationId xmlns:p14="http://schemas.microsoft.com/office/powerpoint/2010/main" val="87556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1</a:t>
            </a:fld>
            <a:endParaRPr lang="en-US"/>
          </a:p>
        </p:txBody>
      </p:sp>
    </p:spTree>
    <p:extLst>
      <p:ext uri="{BB962C8B-B14F-4D97-AF65-F5344CB8AC3E}">
        <p14:creationId xmlns:p14="http://schemas.microsoft.com/office/powerpoint/2010/main" val="1500760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12</a:t>
            </a:fld>
            <a:endParaRPr lang="en-US"/>
          </a:p>
        </p:txBody>
      </p:sp>
    </p:spTree>
    <p:extLst>
      <p:ext uri="{BB962C8B-B14F-4D97-AF65-F5344CB8AC3E}">
        <p14:creationId xmlns:p14="http://schemas.microsoft.com/office/powerpoint/2010/main" val="3830845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13</a:t>
            </a:fld>
            <a:endParaRPr lang="en-US"/>
          </a:p>
        </p:txBody>
      </p:sp>
    </p:spTree>
    <p:extLst>
      <p:ext uri="{BB962C8B-B14F-4D97-AF65-F5344CB8AC3E}">
        <p14:creationId xmlns:p14="http://schemas.microsoft.com/office/powerpoint/2010/main" val="1322107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cs typeface="Arial" charset="0"/>
              </a:rPr>
              <a:t>2012 John McAfee captured because of metadata trail on digital photograph when he’s “on the lam”</a:t>
            </a:r>
          </a:p>
          <a:p>
            <a:endParaRPr lang="en-US" dirty="0"/>
          </a:p>
        </p:txBody>
      </p:sp>
      <p:sp>
        <p:nvSpPr>
          <p:cNvPr id="4" name="Slide Number Placeholder 3"/>
          <p:cNvSpPr>
            <a:spLocks noGrp="1"/>
          </p:cNvSpPr>
          <p:nvPr>
            <p:ph type="sldNum" sz="quarter" idx="10"/>
          </p:nvPr>
        </p:nvSpPr>
        <p:spPr/>
        <p:txBody>
          <a:bodyPr/>
          <a:lstStyle/>
          <a:p>
            <a:fld id="{073D761A-5A4E-E145-907E-E7859A1F9B7D}" type="slidenum">
              <a:rPr lang="en-US" smtClean="0"/>
              <a:pPr/>
              <a:t>14</a:t>
            </a:fld>
            <a:endParaRPr lang="en-US"/>
          </a:p>
        </p:txBody>
      </p:sp>
    </p:spTree>
    <p:extLst>
      <p:ext uri="{BB962C8B-B14F-4D97-AF65-F5344CB8AC3E}">
        <p14:creationId xmlns:p14="http://schemas.microsoft.com/office/powerpoint/2010/main" val="329558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15</a:t>
            </a:fld>
            <a:endParaRPr lang="en-US"/>
          </a:p>
        </p:txBody>
      </p:sp>
    </p:spTree>
    <p:extLst>
      <p:ext uri="{BB962C8B-B14F-4D97-AF65-F5344CB8AC3E}">
        <p14:creationId xmlns:p14="http://schemas.microsoft.com/office/powerpoint/2010/main" val="2905804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2016 Canada’s spy agency gives Canadian’s telecommunications info internationally by not stripping metadata properly. Have no clue how much given.</a:t>
            </a:r>
          </a:p>
          <a:p>
            <a:endParaRPr lang="en-US" dirty="0"/>
          </a:p>
        </p:txBody>
      </p:sp>
      <p:sp>
        <p:nvSpPr>
          <p:cNvPr id="4" name="Slide Number Placeholder 3"/>
          <p:cNvSpPr>
            <a:spLocks noGrp="1"/>
          </p:cNvSpPr>
          <p:nvPr>
            <p:ph type="sldNum" sz="quarter" idx="10"/>
          </p:nvPr>
        </p:nvSpPr>
        <p:spPr/>
        <p:txBody>
          <a:bodyPr/>
          <a:lstStyle/>
          <a:p>
            <a:fld id="{073D761A-5A4E-E145-907E-E7859A1F9B7D}" type="slidenum">
              <a:rPr lang="en-US" smtClean="0"/>
              <a:pPr/>
              <a:t>16</a:t>
            </a:fld>
            <a:endParaRPr lang="en-US"/>
          </a:p>
        </p:txBody>
      </p:sp>
    </p:spTree>
    <p:extLst>
      <p:ext uri="{BB962C8B-B14F-4D97-AF65-F5344CB8AC3E}">
        <p14:creationId xmlns:p14="http://schemas.microsoft.com/office/powerpoint/2010/main" val="3618087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Rule 1.6. Confidentiality of Information </a:t>
            </a:r>
          </a:p>
          <a:p>
            <a:pPr marL="228600" indent="-228600">
              <a:buAutoNum type="alphaLcParenBoth"/>
            </a:pPr>
            <a:r>
              <a:rPr lang="en-US" b="1" dirty="0" smtClean="0"/>
              <a:t>A lawyer shall not reveal information relating to the representation of a client unless the client gives informed consent, the disclosure is impliedly authorized in order to carry out the representation, or the disclosure is permitted by paragraph (b). </a:t>
            </a:r>
          </a:p>
          <a:p>
            <a:r>
              <a:rPr lang="en-US" b="1" dirty="0" smtClean="0"/>
              <a:t>Rule 1.1. Competence </a:t>
            </a:r>
          </a:p>
          <a:p>
            <a:r>
              <a:rPr lang="en-US" dirty="0" smtClean="0"/>
              <a:t>A lawyer shall provide competent representation to a client. Competent representation requires the legal knowledge, skill, thoroughness and preparation reasonably necessary for the representation. </a:t>
            </a:r>
          </a:p>
          <a:p>
            <a:pPr marL="228600" indent="-228600">
              <a:buNone/>
            </a:pPr>
            <a:endParaRPr lang="en-US" b="1" dirty="0" smtClean="0"/>
          </a:p>
          <a:p>
            <a:pPr marL="228600" indent="-228600">
              <a:buNone/>
            </a:pPr>
            <a:r>
              <a:rPr lang="en-US" b="1" dirty="0" smtClean="0"/>
              <a:t>Rule 4.4. Respect for Rights of Third Persons </a:t>
            </a:r>
          </a:p>
          <a:p>
            <a:pPr marL="228600" indent="-228600">
              <a:buAutoNum type="alphaLcParenBoth"/>
            </a:pPr>
            <a:r>
              <a:rPr lang="en-US" b="1" dirty="0" smtClean="0"/>
              <a:t>In representing a client, a lawyer shall not use means that have no substantial purpose other than to embarrass, delay, or burden a third person, or use methods of obtaining evidence that violate the legal rights of such a person. </a:t>
            </a:r>
          </a:p>
          <a:p>
            <a:r>
              <a:rPr lang="en-US" b="1" dirty="0" smtClean="0"/>
              <a:t>Rule 8.4. Misconduct </a:t>
            </a:r>
          </a:p>
          <a:p>
            <a:r>
              <a:rPr lang="en-US" b="1" dirty="0" smtClean="0"/>
              <a:t>It is professional misconduct for a lawyer to: (d) engage in conduct that is prejudicial to the administration of justice; </a:t>
            </a:r>
            <a:endParaRPr lang="en-US" dirty="0" smtClean="0"/>
          </a:p>
          <a:p>
            <a:pPr marL="228600" indent="-228600">
              <a:buNone/>
            </a:pPr>
            <a:endParaRPr lang="en-US" dirty="0" smtClean="0"/>
          </a:p>
          <a:p>
            <a:pPr marL="228600" indent="-228600">
              <a:buNone/>
            </a:pPr>
            <a:r>
              <a:rPr lang="en-US" dirty="0" smtClean="0"/>
              <a:t>Also sited</a:t>
            </a:r>
            <a:r>
              <a:rPr lang="en-US" baseline="0" dirty="0" smtClean="0"/>
              <a:t> in other jurisdictions: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Rule 1.9. Duties to Former Clients</a:t>
            </a:r>
          </a:p>
          <a:p>
            <a:r>
              <a:rPr lang="en-US" b="1" dirty="0" smtClean="0"/>
              <a:t>(c) A lawyer who has formerly represented a client in a matter or whose present or former firm has formerly represented a client in a matter shall not thereafter: </a:t>
            </a:r>
            <a:endParaRPr lang="en-US" dirty="0" smtClean="0"/>
          </a:p>
          <a:p>
            <a:r>
              <a:rPr lang="en-US" b="1" dirty="0" smtClean="0"/>
              <a:t>(2) reveal information relating to the representation except as these Rules would permit or require with respect to a client. </a:t>
            </a:r>
            <a:endParaRPr lang="en-US" dirty="0" smtClean="0"/>
          </a:p>
          <a:p>
            <a:r>
              <a:rPr lang="en-US" b="1" dirty="0" smtClean="0"/>
              <a:t>Rule 1.4. Communication </a:t>
            </a:r>
          </a:p>
          <a:p>
            <a:pPr marL="228600" indent="-228600">
              <a:buAutoNum type="alphaLcParenBoth"/>
            </a:pPr>
            <a:r>
              <a:rPr lang="en-US" dirty="0" smtClean="0"/>
              <a:t>A lawyer shall: </a:t>
            </a:r>
            <a:r>
              <a:rPr lang="en-US" b="1" dirty="0" smtClean="0"/>
              <a:t>(2) reasonably consult with the client about the means by which the client’s objectives are to be accomplished; </a:t>
            </a:r>
          </a:p>
          <a:p>
            <a:r>
              <a:rPr lang="en-US" b="1" dirty="0" smtClean="0"/>
              <a:t>Rule 3.4. Fairness to Opposing Party and Counsel </a:t>
            </a:r>
          </a:p>
          <a:p>
            <a:r>
              <a:rPr lang="en-US" b="1" dirty="0" smtClean="0"/>
              <a:t>A lawyer shall not:</a:t>
            </a:r>
            <a:r>
              <a:rPr lang="en-US" b="1" baseline="0" dirty="0" smtClean="0"/>
              <a:t> </a:t>
            </a:r>
            <a:r>
              <a:rPr lang="en-US" b="1" dirty="0" smtClean="0"/>
              <a:t>(a) unlawfully obstruct another party’s access to evidence or unlawfully alter, destroy or conceal a document or other material having potential evidentiary value. A lawyer shall not counsel or assist another person to do any such act; </a:t>
            </a:r>
            <a:endParaRPr lang="en-US" dirty="0" smtClean="0"/>
          </a:p>
          <a:p>
            <a:pPr marL="228600" indent="-2286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73D761A-5A4E-E145-907E-E7859A1F9B7D}" type="slidenum">
              <a:rPr lang="en-US" smtClean="0"/>
              <a:pPr/>
              <a:t>17</a:t>
            </a:fld>
            <a:endParaRPr lang="en-US"/>
          </a:p>
        </p:txBody>
      </p:sp>
    </p:spTree>
    <p:extLst>
      <p:ext uri="{BB962C8B-B14F-4D97-AF65-F5344CB8AC3E}">
        <p14:creationId xmlns:p14="http://schemas.microsoft.com/office/powerpoint/2010/main" val="161372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18</a:t>
            </a:fld>
            <a:endParaRPr lang="en-US"/>
          </a:p>
        </p:txBody>
      </p:sp>
    </p:spTree>
    <p:extLst>
      <p:ext uri="{BB962C8B-B14F-4D97-AF65-F5344CB8AC3E}">
        <p14:creationId xmlns:p14="http://schemas.microsoft.com/office/powerpoint/2010/main" val="2914824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19</a:t>
            </a:fld>
            <a:endParaRPr lang="en-US"/>
          </a:p>
        </p:txBody>
      </p:sp>
    </p:spTree>
    <p:extLst>
      <p:ext uri="{BB962C8B-B14F-4D97-AF65-F5344CB8AC3E}">
        <p14:creationId xmlns:p14="http://schemas.microsoft.com/office/powerpoint/2010/main" val="3014300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20</a:t>
            </a:fld>
            <a:endParaRPr lang="en-US"/>
          </a:p>
        </p:txBody>
      </p:sp>
    </p:spTree>
    <p:extLst>
      <p:ext uri="{BB962C8B-B14F-4D97-AF65-F5344CB8AC3E}">
        <p14:creationId xmlns:p14="http://schemas.microsoft.com/office/powerpoint/2010/main" val="3643852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21</a:t>
            </a:fld>
            <a:endParaRPr lang="en-US"/>
          </a:p>
        </p:txBody>
      </p:sp>
    </p:spTree>
    <p:extLst>
      <p:ext uri="{BB962C8B-B14F-4D97-AF65-F5344CB8AC3E}">
        <p14:creationId xmlns:p14="http://schemas.microsoft.com/office/powerpoint/2010/main" val="93378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2</a:t>
            </a:fld>
            <a:endParaRPr lang="en-US"/>
          </a:p>
        </p:txBody>
      </p:sp>
    </p:spTree>
    <p:extLst>
      <p:ext uri="{BB962C8B-B14F-4D97-AF65-F5344CB8AC3E}">
        <p14:creationId xmlns:p14="http://schemas.microsoft.com/office/powerpoint/2010/main" val="2725802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22</a:t>
            </a:fld>
            <a:endParaRPr lang="en-US"/>
          </a:p>
        </p:txBody>
      </p:sp>
    </p:spTree>
    <p:extLst>
      <p:ext uri="{BB962C8B-B14F-4D97-AF65-F5344CB8AC3E}">
        <p14:creationId xmlns:p14="http://schemas.microsoft.com/office/powerpoint/2010/main" val="2052868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23</a:t>
            </a:fld>
            <a:endParaRPr lang="en-US"/>
          </a:p>
        </p:txBody>
      </p:sp>
    </p:spTree>
    <p:extLst>
      <p:ext uri="{BB962C8B-B14F-4D97-AF65-F5344CB8AC3E}">
        <p14:creationId xmlns:p14="http://schemas.microsoft.com/office/powerpoint/2010/main" val="2949543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24</a:t>
            </a:fld>
            <a:endParaRPr lang="en-US"/>
          </a:p>
        </p:txBody>
      </p:sp>
    </p:spTree>
    <p:extLst>
      <p:ext uri="{BB962C8B-B14F-4D97-AF65-F5344CB8AC3E}">
        <p14:creationId xmlns:p14="http://schemas.microsoft.com/office/powerpoint/2010/main" val="1088973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25</a:t>
            </a:fld>
            <a:endParaRPr lang="en-US"/>
          </a:p>
        </p:txBody>
      </p:sp>
    </p:spTree>
    <p:extLst>
      <p:ext uri="{BB962C8B-B14F-4D97-AF65-F5344CB8AC3E}">
        <p14:creationId xmlns:p14="http://schemas.microsoft.com/office/powerpoint/2010/main" val="3041415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26</a:t>
            </a:fld>
            <a:endParaRPr lang="en-US"/>
          </a:p>
        </p:txBody>
      </p:sp>
    </p:spTree>
    <p:extLst>
      <p:ext uri="{BB962C8B-B14F-4D97-AF65-F5344CB8AC3E}">
        <p14:creationId xmlns:p14="http://schemas.microsoft.com/office/powerpoint/2010/main" val="1636650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27</a:t>
            </a:fld>
            <a:endParaRPr lang="en-US"/>
          </a:p>
        </p:txBody>
      </p:sp>
    </p:spTree>
    <p:extLst>
      <p:ext uri="{BB962C8B-B14F-4D97-AF65-F5344CB8AC3E}">
        <p14:creationId xmlns:p14="http://schemas.microsoft.com/office/powerpoint/2010/main" val="2802943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28</a:t>
            </a:fld>
            <a:endParaRPr lang="en-US"/>
          </a:p>
        </p:txBody>
      </p:sp>
    </p:spTree>
    <p:extLst>
      <p:ext uri="{BB962C8B-B14F-4D97-AF65-F5344CB8AC3E}">
        <p14:creationId xmlns:p14="http://schemas.microsoft.com/office/powerpoint/2010/main" val="1430532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D761A-5A4E-E145-907E-E7859A1F9B7D}" type="slidenum">
              <a:rPr lang="en-US" smtClean="0"/>
              <a:pPr/>
              <a:t>29</a:t>
            </a:fld>
            <a:endParaRPr lang="en-US"/>
          </a:p>
        </p:txBody>
      </p:sp>
    </p:spTree>
    <p:extLst>
      <p:ext uri="{BB962C8B-B14F-4D97-AF65-F5344CB8AC3E}">
        <p14:creationId xmlns:p14="http://schemas.microsoft.com/office/powerpoint/2010/main" val="3489538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30</a:t>
            </a:fld>
            <a:endParaRPr lang="en-US"/>
          </a:p>
        </p:txBody>
      </p:sp>
    </p:spTree>
    <p:extLst>
      <p:ext uri="{BB962C8B-B14F-4D97-AF65-F5344CB8AC3E}">
        <p14:creationId xmlns:p14="http://schemas.microsoft.com/office/powerpoint/2010/main" val="1738161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ea typeface="Times New Roman"/>
              </a:rPr>
              <a:t>Redaction is in the</a:t>
            </a:r>
            <a:r>
              <a:rPr lang="en-US" b="1" dirty="0">
                <a:latin typeface="Times New Roman"/>
                <a:ea typeface="Times New Roman"/>
              </a:rPr>
              <a:t> Protection </a:t>
            </a:r>
            <a:r>
              <a:rPr lang="en-US" dirty="0">
                <a:latin typeface="Times New Roman"/>
                <a:ea typeface="Times New Roman"/>
              </a:rPr>
              <a:t>field. Securing and permanently removing confidential or privileged information to ensure no one can view it can be done in Adobe Pro. You can search by word, phrase, pattern, or visually search for the information you need to redact. </a:t>
            </a:r>
          </a:p>
          <a:p>
            <a:r>
              <a:rPr lang="en-US" dirty="0">
                <a:latin typeface="Times New Roman"/>
                <a:ea typeface="Times New Roman"/>
              </a:rPr>
              <a:t> </a:t>
            </a:r>
          </a:p>
          <a:p>
            <a:r>
              <a:rPr lang="en-US" dirty="0">
                <a:latin typeface="Times New Roman"/>
                <a:ea typeface="Times New Roman"/>
              </a:rPr>
              <a:t>If you do a search, it will let you know all the places that word appeared in the PDF and you can determine if you redact all or just some. </a:t>
            </a:r>
          </a:p>
          <a:p>
            <a:endParaRPr lang="en-US" dirty="0">
              <a:latin typeface="Times New Roman"/>
              <a:ea typeface="Times New Roman"/>
            </a:endParaRPr>
          </a:p>
          <a:p>
            <a:endParaRPr lang="en-US" dirty="0">
              <a:latin typeface="Times New Roman"/>
              <a:ea typeface="Times New Roman"/>
            </a:endParaRPr>
          </a:p>
        </p:txBody>
      </p:sp>
      <p:sp>
        <p:nvSpPr>
          <p:cNvPr id="4" name="Slide Number Placeholder 3"/>
          <p:cNvSpPr>
            <a:spLocks noGrp="1"/>
          </p:cNvSpPr>
          <p:nvPr>
            <p:ph type="sldNum" sz="quarter" idx="10"/>
          </p:nvPr>
        </p:nvSpPr>
        <p:spPr/>
        <p:txBody>
          <a:bodyPr/>
          <a:lstStyle/>
          <a:p>
            <a:fld id="{073D761A-5A4E-E145-907E-E7859A1F9B7D}" type="slidenum">
              <a:rPr lang="en-US" smtClean="0"/>
              <a:pPr/>
              <a:t>31</a:t>
            </a:fld>
            <a:endParaRPr lang="en-US"/>
          </a:p>
        </p:txBody>
      </p:sp>
    </p:spTree>
    <p:extLst>
      <p:ext uri="{BB962C8B-B14F-4D97-AF65-F5344CB8AC3E}">
        <p14:creationId xmlns:p14="http://schemas.microsoft.com/office/powerpoint/2010/main" val="339492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indent="-465887">
              <a:buFont typeface="Arial" panose="020B0604020202020204" pitchFamily="34" charset="0"/>
              <a:buChar char="•"/>
            </a:pPr>
            <a:r>
              <a:rPr lang="en-US" dirty="0" smtClean="0"/>
              <a:t>Application – field codes for how the computer/printer</a:t>
            </a:r>
            <a:r>
              <a:rPr lang="en-US" baseline="0" dirty="0" smtClean="0"/>
              <a:t> will display, color, font, spacing, styles, etc. Embedded in file. Some travels with copy and paste.</a:t>
            </a:r>
            <a:endParaRPr lang="en-US" dirty="0" smtClean="0"/>
          </a:p>
          <a:p>
            <a:pPr marL="465887" indent="-465887">
              <a:buFont typeface="Arial" panose="020B0604020202020204" pitchFamily="34" charset="0"/>
              <a:buChar char="•"/>
            </a:pPr>
            <a:r>
              <a:rPr lang="en-US" dirty="0" smtClean="0"/>
              <a:t>Document – document</a:t>
            </a:r>
            <a:r>
              <a:rPr lang="en-US" baseline="0" dirty="0" smtClean="0"/>
              <a:t> properties such as editors, edit time, size of file, pages, etc. Usually information in properties. </a:t>
            </a:r>
            <a:endParaRPr lang="en-US" dirty="0" smtClean="0"/>
          </a:p>
          <a:p>
            <a:pPr marL="465887" indent="-465887">
              <a:buFont typeface="Arial" panose="020B0604020202020204" pitchFamily="34" charset="0"/>
              <a:buChar char="•"/>
            </a:pPr>
            <a:r>
              <a:rPr lang="en-US" dirty="0" smtClean="0"/>
              <a:t>Email – recipients</a:t>
            </a:r>
            <a:r>
              <a:rPr lang="en-US" baseline="0" dirty="0" smtClean="0"/>
              <a:t> (direct, cc, bcc), sender, received date, folder structure, email addresses</a:t>
            </a:r>
            <a:endParaRPr lang="en-US" dirty="0" smtClean="0"/>
          </a:p>
          <a:p>
            <a:pPr marL="465887" indent="-465887">
              <a:buFont typeface="Arial" panose="020B0604020202020204" pitchFamily="34" charset="0"/>
              <a:buChar char="•"/>
            </a:pPr>
            <a:r>
              <a:rPr lang="en-US" dirty="0" smtClean="0"/>
              <a:t>Embedded – notes, comments, track changes, formulas in Excel, hyperlinks. Can be hidden or revealed. </a:t>
            </a:r>
          </a:p>
          <a:p>
            <a:pPr marL="465887" indent="-465887">
              <a:buFont typeface="Arial" panose="020B0604020202020204" pitchFamily="34" charset="0"/>
              <a:buChar char="•"/>
            </a:pPr>
            <a:r>
              <a:rPr lang="en-US" dirty="0" smtClean="0"/>
              <a:t>File system – </a:t>
            </a:r>
            <a:r>
              <a:rPr lang="en-US" baseline="0" dirty="0" smtClean="0"/>
              <a:t>creation date, modified dates, last accessed date, file path. Some of this is in properties also, but this is external to the document, on the device </a:t>
            </a:r>
            <a:r>
              <a:rPr lang="en-US" baseline="0" smtClean="0"/>
              <a:t>usually.</a:t>
            </a:r>
            <a:endParaRPr lang="en-US" dirty="0" smtClean="0"/>
          </a:p>
          <a:p>
            <a:endParaRPr lang="en-US" dirty="0"/>
          </a:p>
        </p:txBody>
      </p:sp>
      <p:sp>
        <p:nvSpPr>
          <p:cNvPr id="4" name="Slide Number Placeholder 3"/>
          <p:cNvSpPr>
            <a:spLocks noGrp="1"/>
          </p:cNvSpPr>
          <p:nvPr>
            <p:ph type="sldNum" sz="quarter" idx="10"/>
          </p:nvPr>
        </p:nvSpPr>
        <p:spPr/>
        <p:txBody>
          <a:bodyPr/>
          <a:lstStyle/>
          <a:p>
            <a:fld id="{073D761A-5A4E-E145-907E-E7859A1F9B7D}" type="slidenum">
              <a:rPr lang="en-US" smtClean="0"/>
              <a:pPr/>
              <a:t>3</a:t>
            </a:fld>
            <a:endParaRPr lang="en-US"/>
          </a:p>
        </p:txBody>
      </p:sp>
    </p:spTree>
    <p:extLst>
      <p:ext uri="{BB962C8B-B14F-4D97-AF65-F5344CB8AC3E}">
        <p14:creationId xmlns:p14="http://schemas.microsoft.com/office/powerpoint/2010/main" val="4013398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iScrub</a:t>
            </a:r>
            <a:r>
              <a:rPr lang="en-US" dirty="0" smtClean="0"/>
              <a:t> 8:</a:t>
            </a:r>
            <a:r>
              <a:rPr lang="en-US" baseline="0" dirty="0" smtClean="0"/>
              <a:t> Email encryption with its </a:t>
            </a:r>
            <a:r>
              <a:rPr lang="en-US" baseline="0" dirty="0" err="1" smtClean="0"/>
              <a:t>RPost</a:t>
            </a:r>
            <a:r>
              <a:rPr lang="en-US" baseline="0" dirty="0" smtClean="0"/>
              <a:t> Registered Email Services integration, large file transfer capabilities, focuses on firm-wide policy enforcement by cleaning from the email attachment level. Works with several emails, but not Gmail. </a:t>
            </a:r>
          </a:p>
          <a:p>
            <a:r>
              <a:rPr lang="en-US" baseline="0" dirty="0" err="1" smtClean="0"/>
              <a:t>PayneGroup</a:t>
            </a:r>
            <a:r>
              <a:rPr lang="en-US" baseline="0" dirty="0" smtClean="0"/>
              <a:t>: Been around the longest and works with almost everything. Don’t see Nuance PDF in the list, but others besides Adobe supported. Works with several emails but not Gmail. $98 one time license fee!</a:t>
            </a:r>
          </a:p>
          <a:p>
            <a:r>
              <a:rPr lang="en-US" baseline="0" dirty="0" smtClean="0"/>
              <a:t>Workshare: Focuses on efficiencies too. I think the $15/</a:t>
            </a:r>
            <a:r>
              <a:rPr lang="en-US" baseline="0" dirty="0" err="1" smtClean="0"/>
              <a:t>mo</a:t>
            </a:r>
            <a:r>
              <a:rPr lang="en-US" baseline="0" dirty="0" smtClean="0"/>
              <a:t>/user version is not robust enough for most law firms, esp. since some of these things can be achieved through Adobe Acrobat. Only cleaning metadata from Outlook in that version is attractive by my standards, while $34/month/user is the version that you can automate your scrubbing of PDFs. Integrates with SharePoint. </a:t>
            </a:r>
          </a:p>
          <a:p>
            <a:r>
              <a:rPr lang="en-US" baseline="0" dirty="0" err="1" smtClean="0"/>
              <a:t>DocuScruber</a:t>
            </a:r>
            <a:r>
              <a:rPr lang="en-US" baseline="0" dirty="0" smtClean="0"/>
              <a:t> is free, but only works with Microsoft Word .doc format, but not .</a:t>
            </a:r>
            <a:r>
              <a:rPr lang="en-US" baseline="0" dirty="0" err="1" smtClean="0"/>
              <a:t>docx</a:t>
            </a:r>
            <a:r>
              <a:rPr lang="en-US" baseline="0" dirty="0" smtClean="0"/>
              <a:t> and not other formats. </a:t>
            </a:r>
          </a:p>
          <a:p>
            <a:endParaRPr lang="en-US" dirty="0"/>
          </a:p>
        </p:txBody>
      </p:sp>
      <p:sp>
        <p:nvSpPr>
          <p:cNvPr id="4" name="Slide Number Placeholder 3"/>
          <p:cNvSpPr>
            <a:spLocks noGrp="1"/>
          </p:cNvSpPr>
          <p:nvPr>
            <p:ph type="sldNum" sz="quarter" idx="10"/>
          </p:nvPr>
        </p:nvSpPr>
        <p:spPr/>
        <p:txBody>
          <a:bodyPr/>
          <a:lstStyle/>
          <a:p>
            <a:fld id="{073D761A-5A4E-E145-907E-E7859A1F9B7D}" type="slidenum">
              <a:rPr lang="en-US" smtClean="0"/>
              <a:pPr/>
              <a:t>32</a:t>
            </a:fld>
            <a:endParaRPr lang="en-US"/>
          </a:p>
        </p:txBody>
      </p:sp>
    </p:spTree>
    <p:extLst>
      <p:ext uri="{BB962C8B-B14F-4D97-AF65-F5344CB8AC3E}">
        <p14:creationId xmlns:p14="http://schemas.microsoft.com/office/powerpoint/2010/main" val="3505420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33</a:t>
            </a:fld>
            <a:endParaRPr lang="en-US"/>
          </a:p>
        </p:txBody>
      </p:sp>
    </p:spTree>
    <p:extLst>
      <p:ext uri="{BB962C8B-B14F-4D97-AF65-F5344CB8AC3E}">
        <p14:creationId xmlns:p14="http://schemas.microsoft.com/office/powerpoint/2010/main" val="3197243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34</a:t>
            </a:fld>
            <a:endParaRPr lang="en-US"/>
          </a:p>
        </p:txBody>
      </p:sp>
    </p:spTree>
    <p:extLst>
      <p:ext uri="{BB962C8B-B14F-4D97-AF65-F5344CB8AC3E}">
        <p14:creationId xmlns:p14="http://schemas.microsoft.com/office/powerpoint/2010/main" val="668113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35</a:t>
            </a:fld>
            <a:endParaRPr lang="en-US"/>
          </a:p>
        </p:txBody>
      </p:sp>
    </p:spTree>
    <p:extLst>
      <p:ext uri="{BB962C8B-B14F-4D97-AF65-F5344CB8AC3E}">
        <p14:creationId xmlns:p14="http://schemas.microsoft.com/office/powerpoint/2010/main" val="406861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D761A-5A4E-E145-907E-E7859A1F9B7D}" type="slidenum">
              <a:rPr lang="en-US" smtClean="0"/>
              <a:pPr/>
              <a:t>4</a:t>
            </a:fld>
            <a:endParaRPr lang="en-US"/>
          </a:p>
        </p:txBody>
      </p:sp>
    </p:spTree>
    <p:extLst>
      <p:ext uri="{BB962C8B-B14F-4D97-AF65-F5344CB8AC3E}">
        <p14:creationId xmlns:p14="http://schemas.microsoft.com/office/powerpoint/2010/main" val="330555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2000 U. S. Senate candidate emails expose poor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2015 Microsoft Word document shows Conservative party was author of what was supposed to be unbiased report</a:t>
            </a:r>
          </a:p>
          <a:p>
            <a:endParaRPr lang="en-US" dirty="0"/>
          </a:p>
        </p:txBody>
      </p:sp>
      <p:sp>
        <p:nvSpPr>
          <p:cNvPr id="4" name="Slide Number Placeholder 3"/>
          <p:cNvSpPr>
            <a:spLocks noGrp="1"/>
          </p:cNvSpPr>
          <p:nvPr>
            <p:ph type="sldNum" sz="quarter" idx="10"/>
          </p:nvPr>
        </p:nvSpPr>
        <p:spPr/>
        <p:txBody>
          <a:bodyPr/>
          <a:lstStyle/>
          <a:p>
            <a:fld id="{073D761A-5A4E-E145-907E-E7859A1F9B7D}" type="slidenum">
              <a:rPr lang="en-US" smtClean="0"/>
              <a:pPr/>
              <a:t>5</a:t>
            </a:fld>
            <a:endParaRPr lang="en-US"/>
          </a:p>
        </p:txBody>
      </p:sp>
    </p:spTree>
    <p:extLst>
      <p:ext uri="{BB962C8B-B14F-4D97-AF65-F5344CB8AC3E}">
        <p14:creationId xmlns:p14="http://schemas.microsoft.com/office/powerpoint/2010/main" val="193610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6</a:t>
            </a:fld>
            <a:endParaRPr lang="en-US"/>
          </a:p>
        </p:txBody>
      </p:sp>
    </p:spTree>
    <p:extLst>
      <p:ext uri="{BB962C8B-B14F-4D97-AF65-F5344CB8AC3E}">
        <p14:creationId xmlns:p14="http://schemas.microsoft.com/office/powerpoint/2010/main" val="101288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7</a:t>
            </a:fld>
            <a:endParaRPr lang="en-US"/>
          </a:p>
        </p:txBody>
      </p:sp>
    </p:spTree>
    <p:extLst>
      <p:ext uri="{BB962C8B-B14F-4D97-AF65-F5344CB8AC3E}">
        <p14:creationId xmlns:p14="http://schemas.microsoft.com/office/powerpoint/2010/main" val="26355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cs typeface="Arial" charset="0"/>
              </a:rPr>
              <a:t>2008 General Electric’s counsel fails to properly redact 2007 sex discrimination case information before filing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cs typeface="Arial" charset="0"/>
              </a:rPr>
              <a:t>2009 discovered HSBC didn’t properly redact </a:t>
            </a:r>
            <a:r>
              <a:rPr lang="en-US" sz="1200" dirty="0" err="1" smtClean="0">
                <a:latin typeface="Arial" charset="0"/>
                <a:cs typeface="Arial" charset="0"/>
              </a:rPr>
              <a:t>Chpt</a:t>
            </a:r>
            <a:r>
              <a:rPr lang="en-US" sz="1200" dirty="0" smtClean="0">
                <a:latin typeface="Arial" charset="0"/>
                <a:cs typeface="Arial" charset="0"/>
              </a:rPr>
              <a:t> 13 bankruptcy docs for 2 years</a:t>
            </a:r>
          </a:p>
          <a:p>
            <a:endParaRPr lang="en-US" sz="1200" dirty="0" smtClean="0">
              <a:latin typeface="Arial" charset="0"/>
              <a:cs typeface="Arial" charset="0"/>
            </a:endParaRPr>
          </a:p>
          <a:p>
            <a:r>
              <a:rPr lang="en-US" sz="1200" dirty="0" smtClean="0">
                <a:latin typeface="Arial" charset="0"/>
                <a:cs typeface="Arial" charset="0"/>
              </a:rPr>
              <a:t>2013 Global Bank between 2007 – 2011 because it doesn’t properly redact SSNs, etc. in court filings</a:t>
            </a:r>
            <a:endParaRPr lang="en-US" dirty="0"/>
          </a:p>
        </p:txBody>
      </p:sp>
      <p:sp>
        <p:nvSpPr>
          <p:cNvPr id="4" name="Slide Number Placeholder 3"/>
          <p:cNvSpPr>
            <a:spLocks noGrp="1"/>
          </p:cNvSpPr>
          <p:nvPr>
            <p:ph type="sldNum" sz="quarter" idx="10"/>
          </p:nvPr>
        </p:nvSpPr>
        <p:spPr/>
        <p:txBody>
          <a:bodyPr/>
          <a:lstStyle/>
          <a:p>
            <a:fld id="{073D761A-5A4E-E145-907E-E7859A1F9B7D}" type="slidenum">
              <a:rPr lang="en-US" smtClean="0"/>
              <a:pPr/>
              <a:t>8</a:t>
            </a:fld>
            <a:endParaRPr lang="en-US"/>
          </a:p>
        </p:txBody>
      </p:sp>
    </p:spTree>
    <p:extLst>
      <p:ext uri="{BB962C8B-B14F-4D97-AF65-F5344CB8AC3E}">
        <p14:creationId xmlns:p14="http://schemas.microsoft.com/office/powerpoint/2010/main" val="203181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D761A-5A4E-E145-907E-E7859A1F9B7D}" type="slidenum">
              <a:rPr lang="en-US" smtClean="0"/>
              <a:pPr/>
              <a:t>11</a:t>
            </a:fld>
            <a:endParaRPr lang="en-US"/>
          </a:p>
        </p:txBody>
      </p:sp>
    </p:spTree>
    <p:extLst>
      <p:ext uri="{BB962C8B-B14F-4D97-AF65-F5344CB8AC3E}">
        <p14:creationId xmlns:p14="http://schemas.microsoft.com/office/powerpoint/2010/main" val="174598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FB3BC0-9E01-4C54-82EB-C3989DDD5471}"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37E73-2D8A-4ADA-82BE-B6034C4A8BB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977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FB3BC0-9E01-4C54-82EB-C3989DDD5471}"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37E73-2D8A-4ADA-82BE-B6034C4A8BBD}" type="slidenum">
              <a:rPr lang="en-US" smtClean="0"/>
              <a:pPr/>
              <a:t>‹#›</a:t>
            </a:fld>
            <a:endParaRPr lang="en-US"/>
          </a:p>
        </p:txBody>
      </p:sp>
    </p:spTree>
    <p:extLst>
      <p:ext uri="{BB962C8B-B14F-4D97-AF65-F5344CB8AC3E}">
        <p14:creationId xmlns:p14="http://schemas.microsoft.com/office/powerpoint/2010/main" val="129804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FB3BC0-9E01-4C54-82EB-C3989DDD5471}"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37E73-2D8A-4ADA-82BE-B6034C4A8BBD}" type="slidenum">
              <a:rPr lang="en-US" smtClean="0"/>
              <a:pPr/>
              <a:t>‹#›</a:t>
            </a:fld>
            <a:endParaRPr lang="en-US"/>
          </a:p>
        </p:txBody>
      </p:sp>
    </p:spTree>
    <p:extLst>
      <p:ext uri="{BB962C8B-B14F-4D97-AF65-F5344CB8AC3E}">
        <p14:creationId xmlns:p14="http://schemas.microsoft.com/office/powerpoint/2010/main" val="3693183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1/24/2017</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pic>
        <p:nvPicPr>
          <p:cNvPr id="13" name="Picture 12" descr="Se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8552" y="606927"/>
            <a:ext cx="2488530" cy="248853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1/24/2017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19752F1-C2EB-594D-9C5C-F5CD0777652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1/24/2017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19752F1-C2EB-594D-9C5C-F5CD07776528}"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4213AF-26F6-41FA-8D85-E2C5388D6E58}" type="datetimeFigureOut">
              <a:rPr lang="en-US" smtClean="0"/>
              <a:pPr/>
              <a:t>1/24/2017</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19752F1-C2EB-594D-9C5C-F5CD0777652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4213AF-26F6-41FA-8D85-E2C5388D6E58}" type="datetimeFigureOut">
              <a:rPr lang="en-US" smtClean="0"/>
              <a:pPr/>
              <a:t>1/24/2017</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019752F1-C2EB-594D-9C5C-F5CD077765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44213AF-26F6-41FA-8D85-E2C5388D6E58}" type="datetimeFigureOut">
              <a:rPr lang="en-US" smtClean="0"/>
              <a:pPr/>
              <a:t>1/24/2017</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019752F1-C2EB-594D-9C5C-F5CD0777652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44213AF-26F6-41FA-8D85-E2C5388D6E58}" type="datetimeFigureOut">
              <a:rPr lang="en-US" smtClean="0"/>
              <a:pPr/>
              <a:t>1/24/2017</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019752F1-C2EB-594D-9C5C-F5CD0777652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544213AF-26F6-41FA-8D85-E2C5388D6E58}" type="datetimeFigureOut">
              <a:rPr lang="en-US" smtClean="0"/>
              <a:pPr/>
              <a:t>1/24/2017</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19752F1-C2EB-594D-9C5C-F5CD077765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FB3BC0-9E01-4C54-82EB-C3989DDD5471}"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37E73-2D8A-4ADA-82BE-B6034C4A8BBD}" type="slidenum">
              <a:rPr lang="en-US" smtClean="0"/>
              <a:pPr/>
              <a:t>‹#›</a:t>
            </a:fld>
            <a:endParaRPr lang="en-US"/>
          </a:p>
        </p:txBody>
      </p:sp>
    </p:spTree>
    <p:extLst>
      <p:ext uri="{BB962C8B-B14F-4D97-AF65-F5344CB8AC3E}">
        <p14:creationId xmlns:p14="http://schemas.microsoft.com/office/powerpoint/2010/main" val="3608945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44213AF-26F6-41FA-8D85-E2C5388D6E58}" type="datetimeFigureOut">
              <a:rPr lang="en-US" smtClean="0"/>
              <a:pPr/>
              <a:t>1/24/2017</a:t>
            </a:fld>
            <a:endParaRPr lang="en-US">
              <a:solidFill>
                <a:schemeClr val="tx1"/>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19752F1-C2EB-594D-9C5C-F5CD07776528}"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1/24/2017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19752F1-C2EB-594D-9C5C-F5CD0777652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4213AF-26F6-41FA-8D85-E2C5388D6E58}" type="datetimeFigureOut">
              <a:rPr lang="en-US" smtClean="0"/>
              <a:pPr/>
              <a:t>1/24/2017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19752F1-C2EB-594D-9C5C-F5CD077765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B3BC0-9E01-4C54-82EB-C3989DDD5471}"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37E73-2D8A-4ADA-82BE-B6034C4A8BB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35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FB3BC0-9E01-4C54-82EB-C3989DDD5471}"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37E73-2D8A-4ADA-82BE-B6034C4A8BBD}" type="slidenum">
              <a:rPr lang="en-US" smtClean="0"/>
              <a:pPr/>
              <a:t>‹#›</a:t>
            </a:fld>
            <a:endParaRPr lang="en-US"/>
          </a:p>
        </p:txBody>
      </p:sp>
    </p:spTree>
    <p:extLst>
      <p:ext uri="{BB962C8B-B14F-4D97-AF65-F5344CB8AC3E}">
        <p14:creationId xmlns:p14="http://schemas.microsoft.com/office/powerpoint/2010/main" val="53104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FB3BC0-9E01-4C54-82EB-C3989DDD5471}" type="datetimeFigureOut">
              <a:rPr lang="en-US" smtClean="0"/>
              <a:pPr/>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37E73-2D8A-4ADA-82BE-B6034C4A8BBD}" type="slidenum">
              <a:rPr lang="en-US" smtClean="0"/>
              <a:pPr/>
              <a:t>‹#›</a:t>
            </a:fld>
            <a:endParaRPr lang="en-US"/>
          </a:p>
        </p:txBody>
      </p:sp>
    </p:spTree>
    <p:extLst>
      <p:ext uri="{BB962C8B-B14F-4D97-AF65-F5344CB8AC3E}">
        <p14:creationId xmlns:p14="http://schemas.microsoft.com/office/powerpoint/2010/main" val="79424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FB3BC0-9E01-4C54-82EB-C3989DDD5471}"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37E73-2D8A-4ADA-82BE-B6034C4A8BBD}" type="slidenum">
              <a:rPr lang="en-US" smtClean="0"/>
              <a:pPr/>
              <a:t>‹#›</a:t>
            </a:fld>
            <a:endParaRPr lang="en-US"/>
          </a:p>
        </p:txBody>
      </p:sp>
    </p:spTree>
    <p:extLst>
      <p:ext uri="{BB962C8B-B14F-4D97-AF65-F5344CB8AC3E}">
        <p14:creationId xmlns:p14="http://schemas.microsoft.com/office/powerpoint/2010/main" val="131200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CFB3BC0-9E01-4C54-82EB-C3989DDD5471}" type="datetimeFigureOut">
              <a:rPr lang="en-US" smtClean="0"/>
              <a:pPr/>
              <a:t>1/24/2017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6437E73-2D8A-4ADA-82BE-B6034C4A8BBD}" type="slidenum">
              <a:rPr lang="en-US" smtClean="0"/>
              <a:pPr/>
              <a:t>‹#›</a:t>
            </a:fld>
            <a:endParaRPr lang="en-US"/>
          </a:p>
        </p:txBody>
      </p:sp>
    </p:spTree>
    <p:extLst>
      <p:ext uri="{BB962C8B-B14F-4D97-AF65-F5344CB8AC3E}">
        <p14:creationId xmlns:p14="http://schemas.microsoft.com/office/powerpoint/2010/main" val="145588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CFB3BC0-9E01-4C54-82EB-C3989DDD5471}" type="datetimeFigureOut">
              <a:rPr lang="en-US" smtClean="0"/>
              <a:pPr/>
              <a:t>1/24/2017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6437E73-2D8A-4ADA-82BE-B6034C4A8BBD}" type="slidenum">
              <a:rPr lang="en-US" smtClean="0">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14576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B3BC0-9E01-4C54-82EB-C3989DDD5471}"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37E73-2D8A-4ADA-82BE-B6034C4A8BBD}" type="slidenum">
              <a:rPr lang="en-US" smtClean="0"/>
              <a:pPr/>
              <a:t>‹#›</a:t>
            </a:fld>
            <a:endParaRPr lang="en-US"/>
          </a:p>
        </p:txBody>
      </p:sp>
    </p:spTree>
    <p:extLst>
      <p:ext uri="{BB962C8B-B14F-4D97-AF65-F5344CB8AC3E}">
        <p14:creationId xmlns:p14="http://schemas.microsoft.com/office/powerpoint/2010/main" val="306466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CFB3BC0-9E01-4C54-82EB-C3989DDD5471}" type="datetimeFigureOut">
              <a:rPr lang="en-US" smtClean="0"/>
              <a:pPr/>
              <a:t>1/24/2017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6437E73-2D8A-4ADA-82BE-B6034C4A8BBD}"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249795"/>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9CFB3BC0-9E01-4C54-82EB-C3989DDD5471}" type="datetimeFigureOut">
              <a:rPr lang="en-US" smtClean="0"/>
              <a:pPr/>
              <a:t>1/24/2017</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6437E73-2D8A-4ADA-82BE-B6034C4A8B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americanbar.org/groups/departments_offices/legal_technology_resources/resources/charts_fyis/metadatachart.htm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www.cobar.org/Portals/COBAR/repository/ethicsOpinions/FormalEthicsOpinion_119_2011.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esqinc.com/products/iscrub/"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doc-scrubber.en.softonic.com/" TargetMode="External"/><Relationship Id="rId5" Type="http://schemas.openxmlformats.org/officeDocument/2006/relationships/hyperlink" Target="http://www.workshare.com/solutions/what-is-metadata" TargetMode="External"/><Relationship Id="rId4" Type="http://schemas.openxmlformats.org/officeDocument/2006/relationships/hyperlink" Target="http://www.thepaynegroup.com/products/metadat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hyperlink" Target="mailto:charitya@wsba.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commons.wikimedia.org/wiki/Commons:Copyright_tag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1341" y="1070361"/>
            <a:ext cx="10725663" cy="2747877"/>
          </a:xfrm>
        </p:spPr>
        <p:txBody>
          <a:bodyPr>
            <a:noAutofit/>
          </a:bodyPr>
          <a:lstStyle/>
          <a:p>
            <a:r>
              <a:rPr lang="en-US" sz="9600" dirty="0" smtClean="0">
                <a:latin typeface="Arial" pitchFamily="34" charset="0"/>
                <a:cs typeface="Arial" pitchFamily="34" charset="0"/>
              </a:rPr>
              <a:t>Metadata: </a:t>
            </a:r>
            <a:br>
              <a:rPr lang="en-US" sz="9600" dirty="0" smtClean="0">
                <a:latin typeface="Arial" pitchFamily="34" charset="0"/>
                <a:cs typeface="Arial" pitchFamily="34" charset="0"/>
              </a:rPr>
            </a:br>
            <a:r>
              <a:rPr lang="en-US" sz="7200" dirty="0" smtClean="0">
                <a:latin typeface="Arial" pitchFamily="34" charset="0"/>
                <a:cs typeface="Arial" pitchFamily="34" charset="0"/>
              </a:rPr>
              <a:t>Exposed and Expunged</a:t>
            </a:r>
            <a:endParaRPr lang="en-US" sz="7200" dirty="0">
              <a:latin typeface="Arial" pitchFamily="34" charset="0"/>
              <a:cs typeface="Arial" pitchFamily="34" charset="0"/>
            </a:endParaRPr>
          </a:p>
        </p:txBody>
      </p:sp>
      <p:sp>
        <p:nvSpPr>
          <p:cNvPr id="5" name="Subtitle 4"/>
          <p:cNvSpPr>
            <a:spLocks noGrp="1"/>
          </p:cNvSpPr>
          <p:nvPr>
            <p:ph type="subTitle" idx="1"/>
          </p:nvPr>
        </p:nvSpPr>
        <p:spPr>
          <a:xfrm>
            <a:off x="185351" y="5078627"/>
            <a:ext cx="6166022" cy="1977081"/>
          </a:xfrm>
        </p:spPr>
        <p:txBody>
          <a:bodyPr>
            <a:normAutofit/>
          </a:bodyPr>
          <a:lstStyle/>
          <a:p>
            <a:pPr algn="l"/>
            <a:r>
              <a:rPr lang="en-US" sz="2000" dirty="0" smtClean="0">
                <a:solidFill>
                  <a:schemeClr val="bg1"/>
                </a:solidFill>
              </a:rPr>
              <a:t>Charity Anastasio</a:t>
            </a:r>
          </a:p>
          <a:p>
            <a:pPr algn="l"/>
            <a:r>
              <a:rPr lang="en-US" sz="2000" dirty="0" smtClean="0">
                <a:solidFill>
                  <a:schemeClr val="bg1"/>
                </a:solidFill>
              </a:rPr>
              <a:t>Director, Law Office Management Assistance</a:t>
            </a:r>
          </a:p>
          <a:p>
            <a:pPr algn="l"/>
            <a:r>
              <a:rPr lang="en-US" sz="2000" dirty="0" smtClean="0">
                <a:solidFill>
                  <a:schemeClr val="bg1"/>
                </a:solidFill>
              </a:rPr>
              <a:t>Maryland State Bar Association</a:t>
            </a:r>
          </a:p>
          <a:p>
            <a:pPr algn="l"/>
            <a:r>
              <a:rPr lang="en-US" sz="2000" dirty="0" smtClean="0">
                <a:solidFill>
                  <a:schemeClr val="bg1"/>
                </a:solidFill>
              </a:rPr>
              <a:t>January  24, 2017</a:t>
            </a:r>
          </a:p>
        </p:txBody>
      </p:sp>
      <p:sp>
        <p:nvSpPr>
          <p:cNvPr id="6" name="TextBox 5"/>
          <p:cNvSpPr txBox="1"/>
          <p:nvPr/>
        </p:nvSpPr>
        <p:spPr>
          <a:xfrm>
            <a:off x="6586152" y="5894233"/>
            <a:ext cx="5296930" cy="584775"/>
          </a:xfrm>
          <a:prstGeom prst="rect">
            <a:avLst/>
          </a:prstGeom>
          <a:noFill/>
        </p:spPr>
        <p:txBody>
          <a:bodyPr wrap="square" rtlCol="0">
            <a:spAutoFit/>
          </a:bodyPr>
          <a:lstStyle/>
          <a:p>
            <a:r>
              <a:rPr lang="en-US" sz="3200" b="1" dirty="0" smtClean="0">
                <a:solidFill>
                  <a:schemeClr val="bg1"/>
                </a:solidFill>
              </a:rPr>
              <a:t>Colorado Bar Association</a:t>
            </a:r>
          </a:p>
        </p:txBody>
      </p:sp>
    </p:spTree>
    <p:extLst>
      <p:ext uri="{BB962C8B-B14F-4D97-AF65-F5344CB8AC3E}">
        <p14:creationId xmlns:p14="http://schemas.microsoft.com/office/powerpoint/2010/main" val="74815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Redaction (cont.)</a:t>
            </a:r>
            <a:endParaRPr lang="en-US" dirty="0"/>
          </a:p>
        </p:txBody>
      </p:sp>
      <p:sp>
        <p:nvSpPr>
          <p:cNvPr id="3" name="Text Placeholder 2"/>
          <p:cNvSpPr>
            <a:spLocks noGrp="1"/>
          </p:cNvSpPr>
          <p:nvPr>
            <p:ph type="body" idx="1"/>
          </p:nvPr>
        </p:nvSpPr>
        <p:spPr/>
        <p:txBody>
          <a:bodyPr/>
          <a:lstStyle/>
          <a:p>
            <a:r>
              <a:rPr lang="en-US" dirty="0" smtClean="0"/>
              <a:t>WRONG </a:t>
            </a:r>
            <a:endParaRPr lang="en-US" dirty="0"/>
          </a:p>
        </p:txBody>
      </p:sp>
      <p:sp>
        <p:nvSpPr>
          <p:cNvPr id="4" name="Text Placeholder 3"/>
          <p:cNvSpPr>
            <a:spLocks noGrp="1"/>
          </p:cNvSpPr>
          <p:nvPr>
            <p:ph type="body" sz="half" idx="3"/>
          </p:nvPr>
        </p:nvSpPr>
        <p:spPr/>
        <p:txBody>
          <a:bodyPr/>
          <a:lstStyle/>
          <a:p>
            <a:r>
              <a:rPr lang="en-US" dirty="0" smtClean="0"/>
              <a:t>RIGHT</a:t>
            </a:r>
            <a:endParaRPr lang="en-US" dirty="0"/>
          </a:p>
        </p:txBody>
      </p:sp>
      <p:pic>
        <p:nvPicPr>
          <p:cNvPr id="3074" name="Picture 2"/>
          <p:cNvPicPr>
            <a:picLocks noGrp="1" noChangeAspect="1" noChangeArrowheads="1"/>
          </p:cNvPicPr>
          <p:nvPr>
            <p:ph sz="quarter" idx="2"/>
          </p:nvPr>
        </p:nvPicPr>
        <p:blipFill>
          <a:blip r:embed="rId2"/>
          <a:srcRect/>
          <a:stretch>
            <a:fillRect/>
          </a:stretch>
        </p:blipFill>
        <p:spPr bwMode="auto">
          <a:xfrm>
            <a:off x="295198" y="1594115"/>
            <a:ext cx="5553038" cy="3415249"/>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6711378" y="1594115"/>
            <a:ext cx="5052254" cy="3639336"/>
          </a:xfrm>
          <a:prstGeom prst="rect">
            <a:avLst/>
          </a:prstGeom>
          <a:noFill/>
          <a:ln w="9525">
            <a:noFill/>
            <a:miter lim="800000"/>
            <a:headEnd/>
            <a:tailEnd/>
          </a:ln>
        </p:spPr>
      </p:pic>
      <p:sp>
        <p:nvSpPr>
          <p:cNvPr id="13" name="Content Placeholder 12"/>
          <p:cNvSpPr>
            <a:spLocks noGrp="1"/>
          </p:cNvSpPr>
          <p:nvPr>
            <p:ph sz="quarter" idx="4"/>
          </p:nvPr>
        </p:nvSpPr>
        <p:spPr>
          <a:xfrm>
            <a:off x="6193368" y="1173893"/>
            <a:ext cx="5570263" cy="4212166"/>
          </a:xfrm>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9600" y="1297597"/>
            <a:ext cx="5739492" cy="491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6751864" y="1297597"/>
            <a:ext cx="4678136" cy="4117975"/>
          </a:xfrm>
        </p:spPr>
        <p:txBody>
          <a:bodyPr>
            <a:normAutofit/>
          </a:bodyPr>
          <a:lstStyle/>
          <a:p>
            <a:pPr marL="457200" indent="-457200">
              <a:buFont typeface="Arial" panose="020B0604020202020204" pitchFamily="34" charset="0"/>
              <a:buChar char="•"/>
            </a:pPr>
            <a:r>
              <a:rPr lang="en-US" dirty="0"/>
              <a:t>2006 Google reveals </a:t>
            </a:r>
            <a:r>
              <a:rPr lang="en-US" dirty="0" smtClean="0"/>
              <a:t>financial projections/advertising revenues before intended</a:t>
            </a:r>
          </a:p>
          <a:p>
            <a:pPr marL="457200" indent="-457200">
              <a:buNone/>
            </a:pPr>
            <a:endParaRPr lang="en-US" dirty="0" smtClean="0"/>
          </a:p>
          <a:p>
            <a:pPr marL="457200" lvl="0" indent="-457200">
              <a:buFont typeface="Arial" panose="020B0604020202020204" pitchFamily="34" charset="0"/>
              <a:buChar char="•"/>
            </a:pPr>
            <a:r>
              <a:rPr lang="en-US" sz="2600" dirty="0" smtClean="0"/>
              <a:t>2014 </a:t>
            </a:r>
            <a:r>
              <a:rPr lang="en-US" sz="2600" dirty="0"/>
              <a:t>New York Times exposes NSA agent and targeted network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a:t>Metadata lessons: </a:t>
            </a:r>
            <a:r>
              <a:rPr lang="en-US" dirty="0" smtClean="0"/>
              <a:t>PowerPoint</a:t>
            </a:r>
            <a:endParaRPr lang="en-US" dirty="0"/>
          </a:p>
        </p:txBody>
      </p:sp>
    </p:spTree>
    <p:extLst>
      <p:ext uri="{BB962C8B-B14F-4D97-AF65-F5344CB8AC3E}">
        <p14:creationId xmlns:p14="http://schemas.microsoft.com/office/powerpoint/2010/main" val="602635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672" y="2081126"/>
            <a:ext cx="4140327" cy="2770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217920" y="1832198"/>
            <a:ext cx="1511808" cy="1389888"/>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202" y="408496"/>
            <a:ext cx="4357836" cy="5700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877312" y="5010912"/>
            <a:ext cx="2523744" cy="1591056"/>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340352" y="823024"/>
            <a:ext cx="1164336" cy="1066736"/>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738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78643" y="1263238"/>
            <a:ext cx="4718957" cy="518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lstStyle/>
          <a:p>
            <a:pPr marL="457200" lvl="0" indent="-457200">
              <a:buFont typeface="Arial" panose="020B0604020202020204" pitchFamily="34" charset="0"/>
              <a:buChar char="•"/>
            </a:pPr>
            <a:r>
              <a:rPr lang="en-US" sz="2600" dirty="0"/>
              <a:t>2008 Lehman Brothers bankruptcy purchase deal goes wrong for </a:t>
            </a:r>
            <a:r>
              <a:rPr lang="en-US" sz="2600" dirty="0" smtClean="0"/>
              <a:t>Barclays</a:t>
            </a:r>
          </a:p>
          <a:p>
            <a:pPr marL="457200" lvl="0" indent="-457200">
              <a:buNone/>
            </a:pPr>
            <a:endParaRPr lang="en-US" sz="2600" dirty="0"/>
          </a:p>
          <a:p>
            <a:pPr marL="457200" lvl="0" indent="-457200">
              <a:buFont typeface="Arial" panose="020B0604020202020204" pitchFamily="34" charset="0"/>
              <a:buChar char="•"/>
            </a:pPr>
            <a:r>
              <a:rPr lang="en-US" sz="2600" dirty="0"/>
              <a:t>2013 London Council pays £70,000 penalty for posting Excel spreadsheet with personal information online</a:t>
            </a:r>
          </a:p>
          <a:p>
            <a:endParaRPr lang="en-US" dirty="0"/>
          </a:p>
        </p:txBody>
      </p:sp>
      <p:sp>
        <p:nvSpPr>
          <p:cNvPr id="2" name="Title 1"/>
          <p:cNvSpPr>
            <a:spLocks noGrp="1"/>
          </p:cNvSpPr>
          <p:nvPr>
            <p:ph type="title"/>
          </p:nvPr>
        </p:nvSpPr>
        <p:spPr/>
        <p:txBody>
          <a:bodyPr/>
          <a:lstStyle/>
          <a:p>
            <a:r>
              <a:rPr lang="en-US" dirty="0"/>
              <a:t>Metadata lessons: </a:t>
            </a:r>
            <a:r>
              <a:rPr lang="en-US" dirty="0" smtClean="0"/>
              <a:t>Excel</a:t>
            </a:r>
            <a:endParaRPr lang="en-US" dirty="0"/>
          </a:p>
        </p:txBody>
      </p:sp>
      <p:sp>
        <p:nvSpPr>
          <p:cNvPr id="6" name="Oval 5"/>
          <p:cNvSpPr/>
          <p:nvPr/>
        </p:nvSpPr>
        <p:spPr>
          <a:xfrm>
            <a:off x="3609521" y="2083013"/>
            <a:ext cx="2588079" cy="1066736"/>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775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endParaRPr lang="en-US" dirty="0"/>
          </a:p>
        </p:txBody>
      </p:sp>
      <p:sp>
        <p:nvSpPr>
          <p:cNvPr id="4" name="Content Placeholder 3"/>
          <p:cNvSpPr>
            <a:spLocks noGrp="1"/>
          </p:cNvSpPr>
          <p:nvPr>
            <p:ph sz="half" idx="2"/>
          </p:nvPr>
        </p:nvSpPr>
        <p:spPr>
          <a:xfrm>
            <a:off x="6485467" y="2065867"/>
            <a:ext cx="4944533" cy="3877733"/>
          </a:xfrm>
        </p:spPr>
        <p:txBody>
          <a:bodyPr>
            <a:normAutofit/>
          </a:bodyPr>
          <a:lstStyle/>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200" dirty="0"/>
          </a:p>
          <a:p>
            <a:endParaRPr lang="en-US" dirty="0"/>
          </a:p>
        </p:txBody>
      </p:sp>
      <p:sp>
        <p:nvSpPr>
          <p:cNvPr id="2" name="Title 1"/>
          <p:cNvSpPr>
            <a:spLocks noGrp="1"/>
          </p:cNvSpPr>
          <p:nvPr>
            <p:ph type="title"/>
          </p:nvPr>
        </p:nvSpPr>
        <p:spPr/>
        <p:txBody>
          <a:bodyPr/>
          <a:lstStyle/>
          <a:p>
            <a:r>
              <a:rPr lang="en-US" dirty="0"/>
              <a:t>Metadata lessons: </a:t>
            </a:r>
            <a:r>
              <a:rPr lang="en-US" dirty="0" smtClean="0"/>
              <a:t>Picture</a:t>
            </a:r>
            <a:endParaRPr lang="en-US" dirty="0"/>
          </a:p>
        </p:txBody>
      </p:sp>
      <p:pic>
        <p:nvPicPr>
          <p:cNvPr id="2056" name="Picture 8" descr="C:\Users\charitya\AppData\Local\Microsoft\Windows\Temporary Internet Files\Content.IE5\JGRTV26R\belize-991851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45" y="1447060"/>
            <a:ext cx="5474055" cy="36607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57245" y="1447059"/>
            <a:ext cx="4976193" cy="424732"/>
          </a:xfrm>
          <a:prstGeom prst="rect">
            <a:avLst/>
          </a:prstGeom>
        </p:spPr>
        <p:txBody>
          <a:bodyPr wrap="square">
            <a:spAutoFit/>
          </a:bodyPr>
          <a:lstStyle/>
          <a:p>
            <a:pPr marL="457200" lvl="0" indent="-457200">
              <a:lnSpc>
                <a:spcPct val="90000"/>
              </a:lnSpc>
              <a:spcBef>
                <a:spcPts val="1000"/>
              </a:spcBef>
              <a:buFont typeface="Arial" panose="020B0604020202020204" pitchFamily="34" charset="0"/>
              <a:buChar char="•"/>
            </a:pPr>
            <a:r>
              <a:rPr lang="en-US" sz="2400" dirty="0">
                <a:latin typeface="Arial" charset="0"/>
                <a:cs typeface="Arial" charset="0"/>
              </a:rPr>
              <a:t>2012 John McAfee </a:t>
            </a:r>
            <a:r>
              <a:rPr lang="en-US" sz="2400" dirty="0" smtClean="0">
                <a:latin typeface="Arial" charset="0"/>
                <a:cs typeface="Arial" charset="0"/>
              </a:rPr>
              <a:t>“on the lam”</a:t>
            </a:r>
            <a:endParaRPr lang="en-US" sz="2400" dirty="0">
              <a:latin typeface="Arial" charset="0"/>
              <a:cs typeface="Arial" charset="0"/>
            </a:endParaRPr>
          </a:p>
        </p:txBody>
      </p:sp>
    </p:spTree>
    <p:extLst>
      <p:ext uri="{BB962C8B-B14F-4D97-AF65-F5344CB8AC3E}">
        <p14:creationId xmlns:p14="http://schemas.microsoft.com/office/powerpoint/2010/main" val="2081589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1816926" y="1092531"/>
            <a:ext cx="3526070" cy="4212824"/>
          </a:xfrm>
          <a:prstGeom prst="rect">
            <a:avLst/>
          </a:prstGeom>
        </p:spPr>
      </p:pic>
      <p:sp>
        <p:nvSpPr>
          <p:cNvPr id="2" name="Title 1"/>
          <p:cNvSpPr>
            <a:spLocks noGrp="1"/>
          </p:cNvSpPr>
          <p:nvPr>
            <p:ph type="title"/>
          </p:nvPr>
        </p:nvSpPr>
        <p:spPr/>
        <p:txBody>
          <a:bodyPr/>
          <a:lstStyle/>
          <a:p>
            <a:r>
              <a:rPr lang="en-US" dirty="0" smtClean="0"/>
              <a:t>Digital pictures</a:t>
            </a:r>
            <a:endParaRPr lang="en-US" dirty="0"/>
          </a:p>
        </p:txBody>
      </p:sp>
      <p:pic>
        <p:nvPicPr>
          <p:cNvPr id="5" name="Picture 4"/>
          <p:cNvPicPr/>
          <p:nvPr/>
        </p:nvPicPr>
        <p:blipFill>
          <a:blip r:embed="rId4"/>
          <a:stretch>
            <a:fillRect/>
          </a:stretch>
        </p:blipFill>
        <p:spPr>
          <a:xfrm>
            <a:off x="5435600" y="605643"/>
            <a:ext cx="4171538" cy="5461712"/>
          </a:xfrm>
          <a:prstGeom prst="rect">
            <a:avLst/>
          </a:prstGeom>
        </p:spPr>
      </p:pic>
    </p:spTree>
    <p:extLst>
      <p:ext uri="{BB962C8B-B14F-4D97-AF65-F5344CB8AC3E}">
        <p14:creationId xmlns:p14="http://schemas.microsoft.com/office/powerpoint/2010/main" val="3852946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14400" y="1470025"/>
            <a:ext cx="5014454" cy="411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6248400" y="1571625"/>
            <a:ext cx="5181600" cy="4371975"/>
          </a:xfrm>
        </p:spPr>
        <p:txBody>
          <a:bodyPr>
            <a:normAutofit/>
          </a:bodyPr>
          <a:lstStyle/>
          <a:p>
            <a:pPr marL="457200" indent="-457200">
              <a:buFont typeface="Arial" panose="020B0604020202020204" pitchFamily="34" charset="0"/>
              <a:buChar char="•"/>
            </a:pPr>
            <a:r>
              <a:rPr lang="en-US" sz="2400" dirty="0" smtClean="0"/>
              <a:t>2016 Canadian’s telecommunications scandal</a:t>
            </a:r>
            <a:endParaRPr lang="en-US" sz="2400" dirty="0"/>
          </a:p>
          <a:p>
            <a:pPr marL="457200" indent="-45720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t>Metadata lessons: Telecommunications</a:t>
            </a:r>
            <a:endParaRPr lang="en-US" dirty="0"/>
          </a:p>
        </p:txBody>
      </p:sp>
    </p:spTree>
    <p:extLst>
      <p:ext uri="{BB962C8B-B14F-4D97-AF65-F5344CB8AC3E}">
        <p14:creationId xmlns:p14="http://schemas.microsoft.com/office/powerpoint/2010/main" val="1872444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accent1">
                <a:lumMod val="50000"/>
              </a:schemeClr>
            </a:solidFill>
          </a:ln>
        </p:spPr>
        <p:txBody>
          <a:bodyPr>
            <a:normAutofit/>
          </a:bodyPr>
          <a:lstStyle/>
          <a:p>
            <a:pPr algn="r"/>
            <a:r>
              <a:rPr lang="en-US" b="1" dirty="0">
                <a:solidFill>
                  <a:schemeClr val="accent6"/>
                </a:solidFill>
              </a:rPr>
              <a:t>“Keep </a:t>
            </a:r>
            <a:r>
              <a:rPr lang="en-US" b="1" dirty="0" smtClean="0">
                <a:solidFill>
                  <a:schemeClr val="accent6"/>
                </a:solidFill>
              </a:rPr>
              <a:t>it </a:t>
            </a:r>
            <a:r>
              <a:rPr lang="en-US" b="1" dirty="0">
                <a:solidFill>
                  <a:schemeClr val="accent6"/>
                </a:solidFill>
              </a:rPr>
              <a:t>secret! Keep it safe</a:t>
            </a:r>
            <a:r>
              <a:rPr lang="en-US" b="1" dirty="0" smtClean="0">
                <a:solidFill>
                  <a:schemeClr val="accent6"/>
                </a:solidFill>
              </a:rPr>
              <a:t>!”</a:t>
            </a:r>
          </a:p>
          <a:p>
            <a:pPr marL="1143000" lvl="1" indent="-457200">
              <a:buFont typeface="Arial" panose="020B0604020202020204" pitchFamily="34" charset="0"/>
              <a:buChar char="•"/>
            </a:pPr>
            <a:r>
              <a:rPr lang="en-US" dirty="0" smtClean="0"/>
              <a:t>Colorado RPCs</a:t>
            </a:r>
          </a:p>
          <a:p>
            <a:pPr marL="1485900" lvl="2" indent="-342900"/>
            <a:r>
              <a:rPr lang="en-US" dirty="0" smtClean="0"/>
              <a:t>1.6(a) - confidentiality</a:t>
            </a:r>
          </a:p>
          <a:p>
            <a:pPr marL="1485900" lvl="2" indent="-342900"/>
            <a:r>
              <a:rPr lang="en-US" dirty="0" smtClean="0"/>
              <a:t>1.1- competence</a:t>
            </a:r>
          </a:p>
          <a:p>
            <a:pPr marL="1485900" lvl="2" indent="-342900"/>
            <a:r>
              <a:rPr lang="en-US" dirty="0" smtClean="0"/>
              <a:t>5.1- supervising lawyer responsibilities</a:t>
            </a:r>
          </a:p>
          <a:p>
            <a:pPr marL="1485900" lvl="2" indent="-342900"/>
            <a:r>
              <a:rPr lang="en-US" dirty="0" smtClean="0"/>
              <a:t>5.3- supervising non-lawyers</a:t>
            </a:r>
          </a:p>
          <a:p>
            <a:pPr marL="1485900" lvl="2" indent="-342900"/>
            <a:r>
              <a:rPr lang="en-US" dirty="0" smtClean="0"/>
              <a:t>4.4(b)-respect 3</a:t>
            </a:r>
            <a:r>
              <a:rPr lang="en-US" baseline="30000" dirty="0" smtClean="0"/>
              <a:t>rd</a:t>
            </a:r>
            <a:r>
              <a:rPr lang="en-US" dirty="0" smtClean="0"/>
              <a:t> party rights</a:t>
            </a:r>
          </a:p>
          <a:p>
            <a:pPr marL="1485900" lvl="2" indent="-342900"/>
            <a:r>
              <a:rPr lang="en-US" dirty="0" smtClean="0"/>
              <a:t>8.4(d)- misconduct catch all</a:t>
            </a:r>
          </a:p>
        </p:txBody>
      </p:sp>
      <p:sp>
        <p:nvSpPr>
          <p:cNvPr id="2" name="Title 1"/>
          <p:cNvSpPr>
            <a:spLocks noGrp="1"/>
          </p:cNvSpPr>
          <p:nvPr>
            <p:ph type="title"/>
          </p:nvPr>
        </p:nvSpPr>
        <p:spPr/>
        <p:txBody>
          <a:bodyPr/>
          <a:lstStyle/>
          <a:p>
            <a:r>
              <a:rPr lang="en-US" dirty="0" smtClean="0"/>
              <a:t>What are the rules?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698" y="2048934"/>
            <a:ext cx="2546252"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592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hlinkClick r:id="rId3"/>
              </a:rPr>
              <a:t>Comparison </a:t>
            </a:r>
            <a:r>
              <a:rPr lang="en-US" dirty="0">
                <a:hlinkClick r:id="rId3"/>
              </a:rPr>
              <a:t>of State Ethics </a:t>
            </a:r>
            <a:r>
              <a:rPr lang="en-US" dirty="0" smtClean="0">
                <a:hlinkClick r:id="rId3"/>
              </a:rPr>
              <a:t>Opinions</a:t>
            </a:r>
            <a:endParaRPr lang="en-US" dirty="0"/>
          </a:p>
          <a:p>
            <a:pPr marL="1143000" lvl="1" indent="-457200">
              <a:buFont typeface="Arial" panose="020B0604020202020204" pitchFamily="34" charset="0"/>
              <a:buChar char="•"/>
            </a:pPr>
            <a:r>
              <a:rPr lang="en-US" dirty="0" smtClean="0"/>
              <a:t>Sender’s duty to cleanse? </a:t>
            </a:r>
            <a:r>
              <a:rPr lang="en-US" b="1" dirty="0" smtClean="0">
                <a:solidFill>
                  <a:schemeClr val="accent5"/>
                </a:solidFill>
              </a:rPr>
              <a:t>Reasonable Care</a:t>
            </a:r>
          </a:p>
          <a:p>
            <a:pPr marL="1143000" lvl="1" indent="-457200">
              <a:buFont typeface="Arial" panose="020B0604020202020204" pitchFamily="34" charset="0"/>
              <a:buChar char="•"/>
            </a:pPr>
            <a:r>
              <a:rPr lang="en-US" dirty="0" smtClean="0"/>
              <a:t>Recipient permitted to review or “mine”?</a:t>
            </a:r>
            <a:r>
              <a:rPr lang="en-US" b="1" dirty="0" smtClean="0">
                <a:solidFill>
                  <a:schemeClr val="accent1"/>
                </a:solidFill>
              </a:rPr>
              <a:t> </a:t>
            </a:r>
            <a:r>
              <a:rPr lang="en-US" b="1" dirty="0" smtClean="0">
                <a:solidFill>
                  <a:schemeClr val="accent5"/>
                </a:solidFill>
              </a:rPr>
              <a:t>7 Yes, 10 No, 2 it depends</a:t>
            </a:r>
          </a:p>
          <a:p>
            <a:pPr marL="1143000" lvl="1" indent="-457200">
              <a:buFont typeface="Arial" panose="020B0604020202020204" pitchFamily="34" charset="0"/>
              <a:buChar char="•"/>
            </a:pPr>
            <a:r>
              <a:rPr lang="en-US" dirty="0" smtClean="0"/>
              <a:t>Must recipient notify sender if found? </a:t>
            </a:r>
            <a:r>
              <a:rPr lang="en-US" b="1" dirty="0" smtClean="0">
                <a:solidFill>
                  <a:schemeClr val="accent5"/>
                </a:solidFill>
              </a:rPr>
              <a:t>14 Yes, 2 No, 3 not addressed</a:t>
            </a:r>
          </a:p>
          <a:p>
            <a:pPr marL="1143000" lvl="1" indent="-457200">
              <a:buFont typeface="Arial" panose="020B0604020202020204" pitchFamily="34" charset="0"/>
              <a:buChar char="•"/>
            </a:pPr>
            <a:r>
              <a:rPr lang="en-US" i="1" dirty="0" smtClean="0"/>
              <a:t>Doesn’t apply to discovery  </a:t>
            </a:r>
            <a:r>
              <a:rPr lang="en-US" b="1" dirty="0" smtClean="0">
                <a:solidFill>
                  <a:schemeClr val="accent5"/>
                </a:solidFill>
              </a:rPr>
              <a:t>All that address</a:t>
            </a:r>
            <a:endParaRPr lang="en-US" i="1" dirty="0"/>
          </a:p>
          <a:p>
            <a:pPr marL="457200" lvl="0" indent="-457200">
              <a:buFont typeface="Arial" panose="020B0604020202020204" pitchFamily="34" charset="0"/>
              <a:buChar char="•"/>
            </a:pPr>
            <a:r>
              <a:rPr lang="en-US" dirty="0">
                <a:solidFill>
                  <a:srgbClr val="58595B"/>
                </a:solidFill>
              </a:rPr>
              <a:t>ABA Formal Ethics Opinion </a:t>
            </a:r>
            <a:r>
              <a:rPr lang="en-US" dirty="0" smtClean="0">
                <a:solidFill>
                  <a:srgbClr val="58595B"/>
                </a:solidFill>
              </a:rPr>
              <a:t>06-442 </a:t>
            </a:r>
            <a:r>
              <a:rPr lang="en-US" b="1" dirty="0" smtClean="0">
                <a:solidFill>
                  <a:schemeClr val="accent5"/>
                </a:solidFill>
              </a:rPr>
              <a:t>No (but discusses options), </a:t>
            </a:r>
            <a:r>
              <a:rPr lang="en-US" b="1" dirty="0">
                <a:solidFill>
                  <a:schemeClr val="accent5"/>
                </a:solidFill>
              </a:rPr>
              <a:t>yes, </a:t>
            </a:r>
            <a:r>
              <a:rPr lang="en-US" b="1" dirty="0" smtClean="0">
                <a:solidFill>
                  <a:schemeClr val="accent5"/>
                </a:solidFill>
              </a:rPr>
              <a:t>yes</a:t>
            </a:r>
          </a:p>
          <a:p>
            <a:pPr marL="457200" lvl="0" indent="-457200">
              <a:buFont typeface="Arial" panose="020B0604020202020204" pitchFamily="34" charset="0"/>
              <a:buChar char="•"/>
            </a:pPr>
            <a:r>
              <a:rPr lang="en-US" dirty="0" smtClean="0">
                <a:solidFill>
                  <a:srgbClr val="58595B"/>
                </a:solidFill>
              </a:rPr>
              <a:t>Colorado Ethics </a:t>
            </a:r>
            <a:r>
              <a:rPr lang="en-US" dirty="0" smtClean="0">
                <a:solidFill>
                  <a:srgbClr val="58595B"/>
                </a:solidFill>
                <a:hlinkClick r:id="rId4"/>
              </a:rPr>
              <a:t>Opinion 119 </a:t>
            </a:r>
            <a:r>
              <a:rPr lang="en-US" b="1" dirty="0" smtClean="0">
                <a:solidFill>
                  <a:schemeClr val="accent5"/>
                </a:solidFill>
              </a:rPr>
              <a:t>Reasonable care, yes, yes</a:t>
            </a:r>
          </a:p>
          <a:p>
            <a:pPr marL="950976" lvl="2" indent="-457200">
              <a:buFont typeface="Arial" panose="020B0604020202020204" pitchFamily="34" charset="0"/>
              <a:buChar char="•"/>
            </a:pPr>
            <a:r>
              <a:rPr lang="en-US" b="1" dirty="0" smtClean="0">
                <a:solidFill>
                  <a:schemeClr val="accent5"/>
                </a:solidFill>
              </a:rPr>
              <a:t>Duty to notify sender if determined</a:t>
            </a:r>
          </a:p>
          <a:p>
            <a:pPr marL="950976" lvl="2" indent="-457200">
              <a:buFont typeface="Arial" panose="020B0604020202020204" pitchFamily="34" charset="0"/>
              <a:buChar char="•"/>
            </a:pPr>
            <a:r>
              <a:rPr lang="en-US" b="1" dirty="0" smtClean="0">
                <a:solidFill>
                  <a:schemeClr val="accent5"/>
                </a:solidFill>
              </a:rPr>
              <a:t>Duty to stop if notified pre-inspection</a:t>
            </a:r>
            <a:endParaRPr lang="en-US" b="1" dirty="0">
              <a:solidFill>
                <a:srgbClr val="00476D"/>
              </a:solidFill>
            </a:endParaRPr>
          </a:p>
          <a:p>
            <a:endParaRPr lang="en-US" dirty="0"/>
          </a:p>
        </p:txBody>
      </p:sp>
      <p:sp>
        <p:nvSpPr>
          <p:cNvPr id="2" name="Title 1"/>
          <p:cNvSpPr>
            <a:spLocks noGrp="1"/>
          </p:cNvSpPr>
          <p:nvPr>
            <p:ph type="title"/>
          </p:nvPr>
        </p:nvSpPr>
        <p:spPr/>
        <p:txBody>
          <a:bodyPr/>
          <a:lstStyle/>
          <a:p>
            <a:r>
              <a:rPr lang="en-US" dirty="0" smtClean="0"/>
              <a:t>How does Colorado Compare?</a:t>
            </a:r>
            <a:endParaRPr lang="en-US" dirty="0"/>
          </a:p>
        </p:txBody>
      </p:sp>
    </p:spTree>
    <p:extLst>
      <p:ext uri="{BB962C8B-B14F-4D97-AF65-F5344CB8AC3E}">
        <p14:creationId xmlns:p14="http://schemas.microsoft.com/office/powerpoint/2010/main" val="3091304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514350" indent="-514350">
              <a:buFont typeface="+mj-lt"/>
              <a:buAutoNum type="arabicPeriod"/>
            </a:pPr>
            <a:r>
              <a:rPr lang="en-US" b="1" dirty="0" smtClean="0">
                <a:solidFill>
                  <a:schemeClr val="accent5"/>
                </a:solidFill>
              </a:rPr>
              <a:t>Fax it</a:t>
            </a:r>
          </a:p>
          <a:p>
            <a:pPr marL="514350" indent="-514350">
              <a:buFont typeface="+mj-lt"/>
              <a:buAutoNum type="arabicPeriod"/>
            </a:pPr>
            <a:r>
              <a:rPr lang="en-US" b="1" dirty="0" smtClean="0">
                <a:solidFill>
                  <a:schemeClr val="accent5"/>
                </a:solidFill>
              </a:rPr>
              <a:t>Scan it</a:t>
            </a:r>
          </a:p>
          <a:p>
            <a:pPr marL="514350" indent="-514350">
              <a:buFont typeface="+mj-lt"/>
              <a:buAutoNum type="arabicPeriod"/>
            </a:pPr>
            <a:r>
              <a:rPr lang="en-US" b="1" dirty="0" smtClean="0">
                <a:solidFill>
                  <a:schemeClr val="accent5"/>
                </a:solidFill>
              </a:rPr>
              <a:t>Cut </a:t>
            </a:r>
            <a:r>
              <a:rPr lang="en-US" b="1" dirty="0">
                <a:solidFill>
                  <a:schemeClr val="accent5"/>
                </a:solidFill>
              </a:rPr>
              <a:t>and </a:t>
            </a:r>
            <a:r>
              <a:rPr lang="en-US" b="1" dirty="0" smtClean="0">
                <a:solidFill>
                  <a:schemeClr val="accent5"/>
                </a:solidFill>
              </a:rPr>
              <a:t>paste </a:t>
            </a:r>
          </a:p>
          <a:p>
            <a:pPr marL="514350" indent="-514350">
              <a:buFont typeface="+mj-lt"/>
              <a:buAutoNum type="arabicPeriod"/>
            </a:pPr>
            <a:r>
              <a:rPr lang="en-US" b="1" dirty="0" smtClean="0">
                <a:solidFill>
                  <a:schemeClr val="accent5"/>
                </a:solidFill>
              </a:rPr>
              <a:t>Convert to PDF</a:t>
            </a:r>
          </a:p>
          <a:p>
            <a:pPr marL="514350" indent="-514350">
              <a:buFont typeface="+mj-lt"/>
              <a:buAutoNum type="arabicPeriod"/>
            </a:pPr>
            <a:r>
              <a:rPr lang="en-US" b="1" dirty="0" smtClean="0">
                <a:solidFill>
                  <a:schemeClr val="accent5"/>
                </a:solidFill>
              </a:rPr>
              <a:t>Microsoft </a:t>
            </a:r>
            <a:r>
              <a:rPr lang="en-US" b="1" dirty="0">
                <a:solidFill>
                  <a:schemeClr val="accent5"/>
                </a:solidFill>
              </a:rPr>
              <a:t>inspection and removal </a:t>
            </a:r>
            <a:r>
              <a:rPr lang="en-US" b="1" dirty="0" smtClean="0">
                <a:solidFill>
                  <a:schemeClr val="accent5"/>
                </a:solidFill>
              </a:rPr>
              <a:t>tools</a:t>
            </a:r>
          </a:p>
          <a:p>
            <a:pPr marL="514350" indent="-514350">
              <a:buFont typeface="+mj-lt"/>
              <a:buAutoNum type="arabicPeriod"/>
            </a:pPr>
            <a:r>
              <a:rPr lang="en-US" b="1" dirty="0" smtClean="0">
                <a:solidFill>
                  <a:schemeClr val="accent5"/>
                </a:solidFill>
              </a:rPr>
              <a:t>Adobe Acrobat Pro remove and sanitize tools</a:t>
            </a:r>
          </a:p>
          <a:p>
            <a:pPr marL="514350" indent="-514350">
              <a:buFont typeface="+mj-lt"/>
              <a:buAutoNum type="arabicPeriod"/>
            </a:pPr>
            <a:r>
              <a:rPr lang="en-US" b="1" dirty="0">
                <a:solidFill>
                  <a:schemeClr val="accent5"/>
                </a:solidFill>
              </a:rPr>
              <a:t>M</a:t>
            </a:r>
            <a:r>
              <a:rPr lang="en-US" b="1" dirty="0" smtClean="0">
                <a:solidFill>
                  <a:schemeClr val="accent5"/>
                </a:solidFill>
              </a:rPr>
              <a:t>etadata Scrubbers</a:t>
            </a:r>
          </a:p>
          <a:p>
            <a:endParaRPr lang="en-US" b="1" dirty="0" smtClean="0">
              <a:solidFill>
                <a:schemeClr val="accent1"/>
              </a:solidFill>
            </a:endParaRPr>
          </a:p>
          <a:p>
            <a:pPr marL="457200" indent="-457200">
              <a:buFont typeface="Arial" panose="020B0604020202020204" pitchFamily="34" charset="0"/>
              <a:buChar char="•"/>
            </a:pPr>
            <a:endParaRPr lang="en-US" b="1" dirty="0">
              <a:solidFill>
                <a:schemeClr val="accent1"/>
              </a:solidFill>
            </a:endParaRPr>
          </a:p>
        </p:txBody>
      </p:sp>
      <p:sp>
        <p:nvSpPr>
          <p:cNvPr id="4" name="Title 3"/>
          <p:cNvSpPr>
            <a:spLocks noGrp="1"/>
          </p:cNvSpPr>
          <p:nvPr>
            <p:ph type="title"/>
          </p:nvPr>
        </p:nvSpPr>
        <p:spPr/>
        <p:txBody>
          <a:bodyPr/>
          <a:lstStyle/>
          <a:p>
            <a:r>
              <a:rPr lang="en-US" dirty="0" smtClean="0"/>
              <a:t>Expunging It?</a:t>
            </a:r>
            <a:endParaRPr lang="en-US" dirty="0"/>
          </a:p>
        </p:txBody>
      </p:sp>
    </p:spTree>
    <p:extLst>
      <p:ext uri="{BB962C8B-B14F-4D97-AF65-F5344CB8AC3E}">
        <p14:creationId xmlns:p14="http://schemas.microsoft.com/office/powerpoint/2010/main" val="2226806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444" y="247135"/>
            <a:ext cx="5511800" cy="972651"/>
          </a:xfrm>
        </p:spPr>
        <p:txBody>
          <a:bodyPr/>
          <a:lstStyle/>
          <a:p>
            <a:r>
              <a:rPr lang="en-US" dirty="0" smtClean="0"/>
              <a:t>We will cover</a:t>
            </a:r>
            <a:endParaRPr lang="en-US" dirty="0"/>
          </a:p>
        </p:txBody>
      </p:sp>
      <p:sp>
        <p:nvSpPr>
          <p:cNvPr id="3" name="Subtitle 2"/>
          <p:cNvSpPr>
            <a:spLocks noGrp="1"/>
          </p:cNvSpPr>
          <p:nvPr>
            <p:ph type="subTitle" idx="1"/>
          </p:nvPr>
        </p:nvSpPr>
        <p:spPr>
          <a:xfrm>
            <a:off x="4646846" y="2273643"/>
            <a:ext cx="7264625" cy="1997815"/>
          </a:xfrm>
        </p:spPr>
        <p:txBody>
          <a:bodyPr>
            <a:noAutofit/>
          </a:bodyPr>
          <a:lstStyle/>
          <a:p>
            <a:pPr marL="342900" indent="-342900">
              <a:buFont typeface="Arial" panose="020B0604020202020204" pitchFamily="34" charset="0"/>
              <a:buChar char="•"/>
            </a:pPr>
            <a:r>
              <a:rPr lang="en-US" sz="3200" dirty="0" smtClean="0"/>
              <a:t>What it is</a:t>
            </a:r>
          </a:p>
          <a:p>
            <a:pPr marL="342900" indent="-342900">
              <a:buFont typeface="Arial" panose="020B0604020202020204" pitchFamily="34" charset="0"/>
              <a:buChar char="•"/>
            </a:pPr>
            <a:r>
              <a:rPr lang="en-US" sz="3200" dirty="0" smtClean="0"/>
              <a:t>Where to find it</a:t>
            </a:r>
          </a:p>
          <a:p>
            <a:pPr marL="342900" indent="-342900">
              <a:buFont typeface="Arial" panose="020B0604020202020204" pitchFamily="34" charset="0"/>
              <a:buChar char="•"/>
            </a:pPr>
            <a:r>
              <a:rPr lang="en-US" sz="3200" dirty="0" smtClean="0"/>
              <a:t>Examples and ethics</a:t>
            </a:r>
          </a:p>
          <a:p>
            <a:pPr marL="342900" indent="-342900">
              <a:buFont typeface="Arial" panose="020B0604020202020204" pitchFamily="34" charset="0"/>
              <a:buChar char="•"/>
            </a:pPr>
            <a:r>
              <a:rPr lang="en-US" sz="3200" dirty="0" smtClean="0"/>
              <a:t>How to remove harmful metadata</a:t>
            </a:r>
            <a:endParaRPr lang="en-US" sz="3200" dirty="0"/>
          </a:p>
        </p:txBody>
      </p:sp>
    </p:spTree>
    <p:extLst>
      <p:ext uri="{BB962C8B-B14F-4D97-AF65-F5344CB8AC3E}">
        <p14:creationId xmlns:p14="http://schemas.microsoft.com/office/powerpoint/2010/main" val="44093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dirty="0" smtClean="0"/>
              <a:t>May appear to be technologically archaic</a:t>
            </a:r>
          </a:p>
          <a:p>
            <a:pPr marL="457200" indent="-457200">
              <a:buFont typeface="Arial" panose="020B0604020202020204" pitchFamily="34" charset="0"/>
              <a:buChar char="•"/>
            </a:pPr>
            <a:r>
              <a:rPr lang="en-US" dirty="0" smtClean="0"/>
              <a:t>Security through obscurity</a:t>
            </a:r>
          </a:p>
          <a:p>
            <a:pPr marL="457200" indent="-457200">
              <a:buFont typeface="Arial" panose="020B0604020202020204" pitchFamily="34" charset="0"/>
              <a:buChar char="•"/>
            </a:pPr>
            <a:r>
              <a:rPr lang="en-US" dirty="0" smtClean="0"/>
              <a:t>Only retains metadata of the faxing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Put document pages in fax</a:t>
            </a:r>
          </a:p>
          <a:p>
            <a:pPr marL="457200" indent="-457200">
              <a:buFont typeface="Arial" panose="020B0604020202020204" pitchFamily="34" charset="0"/>
              <a:buChar char="•"/>
            </a:pPr>
            <a:r>
              <a:rPr lang="en-US" dirty="0" smtClean="0"/>
              <a:t>Send to fax machine phone number</a:t>
            </a:r>
          </a:p>
          <a:p>
            <a:pPr marL="457200" indent="-457200">
              <a:buFont typeface="Arial" panose="020B0604020202020204" pitchFamily="34" charset="0"/>
              <a:buChar char="•"/>
            </a:pPr>
            <a:r>
              <a:rPr lang="en-US" dirty="0" smtClean="0"/>
              <a:t>Date stamped and not OCR</a:t>
            </a:r>
            <a:endParaRPr lang="en-US" dirty="0"/>
          </a:p>
        </p:txBody>
      </p:sp>
      <p:sp>
        <p:nvSpPr>
          <p:cNvPr id="4" name="Title 3"/>
          <p:cNvSpPr>
            <a:spLocks noGrp="1"/>
          </p:cNvSpPr>
          <p:nvPr>
            <p:ph type="title"/>
          </p:nvPr>
        </p:nvSpPr>
        <p:spPr/>
        <p:txBody>
          <a:bodyPr/>
          <a:lstStyle/>
          <a:p>
            <a:r>
              <a:rPr lang="en-US" dirty="0" smtClean="0"/>
              <a:t>Fax It</a:t>
            </a:r>
            <a:endParaRPr lang="en-US" dirty="0"/>
          </a:p>
        </p:txBody>
      </p:sp>
      <p:pic>
        <p:nvPicPr>
          <p:cNvPr id="5122" name="Picture 2" descr="C:\Users\charitya\AppData\Local\Microsoft\Windows\Temporary Internet Files\Content.IE5\M4W5Z3GS\printer-24913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1608666"/>
            <a:ext cx="4354473" cy="424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473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Leaves only the metadata of the scan</a:t>
            </a:r>
          </a:p>
          <a:p>
            <a:pPr marL="457200" indent="-457200">
              <a:buFont typeface="Arial" panose="020B0604020202020204" pitchFamily="34" charset="0"/>
              <a:buChar char="•"/>
            </a:pPr>
            <a:r>
              <a:rPr lang="en-US" dirty="0" smtClean="0"/>
              <a:t>Some can OCR, but not all</a:t>
            </a:r>
          </a:p>
          <a:p>
            <a:pPr marL="457200" indent="-457200">
              <a:buFont typeface="Arial" panose="020B0604020202020204" pitchFamily="34" charset="0"/>
              <a:buChar char="•"/>
            </a:pPr>
            <a:r>
              <a:rPr lang="en-US" dirty="0" smtClean="0"/>
              <a:t>Labor intensive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Put document in scanner</a:t>
            </a:r>
          </a:p>
          <a:p>
            <a:pPr marL="457200" indent="-457200">
              <a:buFont typeface="Arial" panose="020B0604020202020204" pitchFamily="34" charset="0"/>
              <a:buChar char="•"/>
            </a:pPr>
            <a:r>
              <a:rPr lang="en-US" dirty="0" smtClean="0"/>
              <a:t>Creates a PDF</a:t>
            </a:r>
          </a:p>
          <a:p>
            <a:pPr marL="457200" indent="-457200">
              <a:buFont typeface="Arial" panose="020B0604020202020204" pitchFamily="34" charset="0"/>
              <a:buChar char="•"/>
            </a:pPr>
            <a:r>
              <a:rPr lang="en-US" dirty="0" smtClean="0"/>
              <a:t>Modern scanner scan OCR</a:t>
            </a:r>
          </a:p>
          <a:p>
            <a:pPr marL="457200" indent="-457200">
              <a:buFont typeface="Arial" panose="020B0604020202020204" pitchFamily="34" charset="0"/>
              <a:buChar char="•"/>
            </a:pPr>
            <a:r>
              <a:rPr lang="en-US" dirty="0" smtClean="0"/>
              <a:t>Send PDF to file/transmitting location</a:t>
            </a:r>
          </a:p>
          <a:p>
            <a:pPr marL="457200" indent="-457200">
              <a:buFont typeface="Arial" panose="020B0604020202020204" pitchFamily="34" charset="0"/>
              <a:buChar char="•"/>
            </a:pPr>
            <a:r>
              <a:rPr lang="en-US" dirty="0" smtClean="0"/>
              <a:t>Send in encrypted email or put on secure portal</a:t>
            </a:r>
          </a:p>
        </p:txBody>
      </p:sp>
      <p:sp>
        <p:nvSpPr>
          <p:cNvPr id="2" name="Title 1"/>
          <p:cNvSpPr>
            <a:spLocks noGrp="1"/>
          </p:cNvSpPr>
          <p:nvPr>
            <p:ph type="title"/>
          </p:nvPr>
        </p:nvSpPr>
        <p:spPr/>
        <p:txBody>
          <a:bodyPr>
            <a:normAutofit fontScale="90000"/>
          </a:bodyPr>
          <a:lstStyle/>
          <a:p>
            <a:r>
              <a:rPr lang="en-US" dirty="0"/>
              <a:t>Scan it</a:t>
            </a:r>
            <a:br>
              <a:rPr lang="en-US" dirty="0"/>
            </a:br>
            <a:endParaRPr lang="en-US" dirty="0"/>
          </a:p>
        </p:txBody>
      </p:sp>
      <p:pic>
        <p:nvPicPr>
          <p:cNvPr id="4098" name="Picture 2" descr="C:\Users\charitya\AppData\Local\Microsoft\Windows\Temporary Internet Files\Content.IE5\CHPLKGT5\printer-28081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232" y="832020"/>
            <a:ext cx="4686175" cy="443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50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err="1" smtClean="0"/>
              <a:t>Cntl</a:t>
            </a:r>
            <a:r>
              <a:rPr lang="en-US" dirty="0" smtClean="0"/>
              <a:t> +A – Select all</a:t>
            </a:r>
          </a:p>
          <a:p>
            <a:pPr marL="457200" indent="-457200">
              <a:buFont typeface="Arial" panose="020B0604020202020204" pitchFamily="34" charset="0"/>
              <a:buChar char="•"/>
            </a:pPr>
            <a:r>
              <a:rPr lang="en-US" dirty="0" err="1" smtClean="0"/>
              <a:t>Cntl</a:t>
            </a:r>
            <a:r>
              <a:rPr lang="en-US" dirty="0" smtClean="0"/>
              <a:t> +C – Copy</a:t>
            </a:r>
          </a:p>
          <a:p>
            <a:pPr marL="457200" indent="-457200">
              <a:buFont typeface="Arial" panose="020B0604020202020204" pitchFamily="34" charset="0"/>
              <a:buChar char="•"/>
            </a:pPr>
            <a:r>
              <a:rPr lang="en-US" dirty="0" smtClean="0"/>
              <a:t>Open a new blank document</a:t>
            </a:r>
          </a:p>
          <a:p>
            <a:pPr marL="457200" indent="-457200">
              <a:buFont typeface="Arial" panose="020B0604020202020204" pitchFamily="34" charset="0"/>
              <a:buChar char="•"/>
            </a:pPr>
            <a:r>
              <a:rPr lang="en-US" dirty="0" err="1" smtClean="0"/>
              <a:t>Cntl</a:t>
            </a:r>
            <a:r>
              <a:rPr lang="en-US" dirty="0" smtClean="0"/>
              <a:t> +V – Paste</a:t>
            </a:r>
          </a:p>
          <a:p>
            <a:pPr marL="457200" indent="-457200">
              <a:buFont typeface="Arial" panose="020B0604020202020204" pitchFamily="34" charset="0"/>
              <a:buChar char="•"/>
            </a:pPr>
            <a:r>
              <a:rPr lang="en-US" dirty="0" smtClean="0"/>
              <a:t>Retains metadata of the new document</a:t>
            </a:r>
          </a:p>
          <a:p>
            <a:pPr marL="457200" indent="-457200">
              <a:buFont typeface="Arial" panose="020B0604020202020204" pitchFamily="34" charset="0"/>
              <a:buChar char="•"/>
            </a:pPr>
            <a:r>
              <a:rPr lang="en-US" dirty="0" smtClean="0"/>
              <a:t>Formatting comes with</a:t>
            </a:r>
          </a:p>
          <a:p>
            <a:pPr marL="457200" indent="-457200">
              <a:buFont typeface="Arial" panose="020B0604020202020204" pitchFamily="34" charset="0"/>
              <a:buChar char="•"/>
            </a:pPr>
            <a:r>
              <a:rPr lang="en-US" dirty="0" smtClean="0"/>
              <a:t>Track changes not yet dealt with will be accepted and included</a:t>
            </a:r>
          </a:p>
          <a:p>
            <a:endParaRPr lang="en-US" dirty="0"/>
          </a:p>
        </p:txBody>
      </p:sp>
      <p:sp>
        <p:nvSpPr>
          <p:cNvPr id="2" name="Title 1"/>
          <p:cNvSpPr>
            <a:spLocks noGrp="1"/>
          </p:cNvSpPr>
          <p:nvPr>
            <p:ph type="title"/>
          </p:nvPr>
        </p:nvSpPr>
        <p:spPr/>
        <p:txBody>
          <a:bodyPr>
            <a:normAutofit fontScale="90000"/>
          </a:bodyPr>
          <a:lstStyle/>
          <a:p>
            <a:r>
              <a:rPr lang="en-US" dirty="0"/>
              <a:t>Cut and </a:t>
            </a:r>
            <a:r>
              <a:rPr lang="en-US" dirty="0" smtClean="0"/>
              <a:t>paste </a:t>
            </a:r>
            <a:r>
              <a:rPr lang="en-US" dirty="0"/>
              <a:t>into a new document</a:t>
            </a:r>
            <a:br>
              <a:rPr lang="en-US" dirty="0"/>
            </a:br>
            <a:endParaRPr lang="en-US" dirty="0"/>
          </a:p>
        </p:txBody>
      </p:sp>
    </p:spTree>
    <p:extLst>
      <p:ext uri="{BB962C8B-B14F-4D97-AF65-F5344CB8AC3E}">
        <p14:creationId xmlns:p14="http://schemas.microsoft.com/office/powerpoint/2010/main" val="778110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1570626" y="1137316"/>
            <a:ext cx="8253983" cy="4828031"/>
          </a:xfrm>
          <a:prstGeom prst="rect">
            <a:avLst/>
          </a:prstGeom>
        </p:spPr>
      </p:pic>
      <p:sp>
        <p:nvSpPr>
          <p:cNvPr id="2" name="Title 1"/>
          <p:cNvSpPr>
            <a:spLocks noGrp="1"/>
          </p:cNvSpPr>
          <p:nvPr>
            <p:ph type="title"/>
          </p:nvPr>
        </p:nvSpPr>
        <p:spPr/>
        <p:txBody>
          <a:bodyPr>
            <a:normAutofit fontScale="90000"/>
          </a:bodyPr>
          <a:lstStyle/>
          <a:p>
            <a:r>
              <a:rPr lang="en-US" dirty="0"/>
              <a:t>Cut and </a:t>
            </a:r>
            <a:r>
              <a:rPr lang="en-US" dirty="0" smtClean="0"/>
              <a:t>paste </a:t>
            </a:r>
            <a:r>
              <a:rPr lang="en-US" dirty="0"/>
              <a:t>into a new document</a:t>
            </a:r>
            <a:br>
              <a:rPr lang="en-US" dirty="0"/>
            </a:br>
            <a:endParaRPr lang="en-US" dirty="0"/>
          </a:p>
        </p:txBody>
      </p:sp>
    </p:spTree>
    <p:extLst>
      <p:ext uri="{BB962C8B-B14F-4D97-AF65-F5344CB8AC3E}">
        <p14:creationId xmlns:p14="http://schemas.microsoft.com/office/powerpoint/2010/main" val="1838424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Go to </a:t>
            </a:r>
            <a:r>
              <a:rPr lang="en-US" b="1" dirty="0" smtClean="0"/>
              <a:t>File</a:t>
            </a:r>
          </a:p>
          <a:p>
            <a:pPr marL="457200" indent="-457200">
              <a:buFont typeface="Arial" panose="020B0604020202020204" pitchFamily="34" charset="0"/>
              <a:buChar char="•"/>
            </a:pPr>
            <a:r>
              <a:rPr lang="en-US" dirty="0" smtClean="0"/>
              <a:t>Select </a:t>
            </a:r>
            <a:r>
              <a:rPr lang="en-US" b="1" dirty="0" smtClean="0"/>
              <a:t>Save As</a:t>
            </a:r>
          </a:p>
          <a:p>
            <a:pPr marL="457200" indent="-457200">
              <a:buFont typeface="Arial" panose="020B0604020202020204" pitchFamily="34" charset="0"/>
              <a:buChar char="•"/>
            </a:pPr>
            <a:r>
              <a:rPr lang="en-US" dirty="0" smtClean="0"/>
              <a:t>Pull drop down menu on  Save as Type</a:t>
            </a:r>
          </a:p>
          <a:p>
            <a:pPr marL="457200" indent="-457200">
              <a:buFont typeface="Arial" panose="020B0604020202020204" pitchFamily="34" charset="0"/>
              <a:buChar char="•"/>
            </a:pPr>
            <a:r>
              <a:rPr lang="en-US" dirty="0" smtClean="0"/>
              <a:t>Select PDF</a:t>
            </a:r>
          </a:p>
          <a:p>
            <a:pPr marL="457200" indent="-457200">
              <a:buFont typeface="Arial" panose="020B0604020202020204" pitchFamily="34" charset="0"/>
              <a:buChar char="•"/>
            </a:pPr>
            <a:r>
              <a:rPr lang="en-US" dirty="0" smtClean="0"/>
              <a:t>Review document for damaging data</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Some metadata comes along</a:t>
            </a:r>
          </a:p>
          <a:p>
            <a:pPr marL="457200" indent="-457200">
              <a:buFont typeface="Arial" panose="020B0604020202020204" pitchFamily="34" charset="0"/>
              <a:buChar char="•"/>
            </a:pPr>
            <a:r>
              <a:rPr lang="en-US" dirty="0" smtClean="0"/>
              <a:t>Most damaging is stripped out</a:t>
            </a:r>
          </a:p>
          <a:p>
            <a:pPr marL="457200" indent="-457200">
              <a:buFont typeface="Arial" panose="020B0604020202020204" pitchFamily="34" charset="0"/>
              <a:buChar char="•"/>
            </a:pPr>
            <a:r>
              <a:rPr lang="en-US" dirty="0" smtClean="0"/>
              <a:t>Ensure </a:t>
            </a:r>
            <a:r>
              <a:rPr lang="en-US" b="1" dirty="0"/>
              <a:t>track changes off</a:t>
            </a:r>
          </a:p>
          <a:p>
            <a:pPr marL="457200" indent="-457200">
              <a:buFont typeface="Arial" panose="020B0604020202020204" pitchFamily="34" charset="0"/>
              <a:buChar char="•"/>
            </a:pPr>
            <a:endParaRPr lang="en-US" dirty="0" smtClean="0"/>
          </a:p>
          <a:p>
            <a:endParaRPr lang="en-US" dirty="0"/>
          </a:p>
        </p:txBody>
      </p:sp>
      <p:sp>
        <p:nvSpPr>
          <p:cNvPr id="2" name="Title 1"/>
          <p:cNvSpPr>
            <a:spLocks noGrp="1"/>
          </p:cNvSpPr>
          <p:nvPr>
            <p:ph type="title"/>
          </p:nvPr>
        </p:nvSpPr>
        <p:spPr/>
        <p:txBody>
          <a:bodyPr/>
          <a:lstStyle/>
          <a:p>
            <a:r>
              <a:rPr lang="en-US" dirty="0" smtClean="0"/>
              <a:t>Convert Word Doc to PDF</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7340" y="274638"/>
            <a:ext cx="3884526" cy="645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8316097" y="4214945"/>
            <a:ext cx="1701800" cy="872067"/>
          </a:xfrm>
          <a:prstGeom prst="ellipse">
            <a:avLst/>
          </a:prstGeom>
          <a:noFill/>
          <a:ln w="57150">
            <a:solidFill>
              <a:schemeClr val="accent2">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801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Go to </a:t>
            </a:r>
            <a:r>
              <a:rPr lang="en-US" b="1" dirty="0" smtClean="0"/>
              <a:t>File</a:t>
            </a:r>
          </a:p>
          <a:p>
            <a:pPr marL="457200" indent="-457200">
              <a:buFont typeface="Arial" panose="020B0604020202020204" pitchFamily="34" charset="0"/>
              <a:buChar char="•"/>
            </a:pPr>
            <a:r>
              <a:rPr lang="en-US" dirty="0" smtClean="0"/>
              <a:t>Check for Issues (</a:t>
            </a:r>
            <a:r>
              <a:rPr lang="en-US" b="1" dirty="0" smtClean="0"/>
              <a:t>Prepare for Sharing</a:t>
            </a:r>
            <a:r>
              <a:rPr lang="en-US" dirty="0" smtClean="0"/>
              <a:t>)</a:t>
            </a:r>
          </a:p>
          <a:p>
            <a:pPr marL="457200" indent="-457200">
              <a:buFont typeface="Arial" panose="020B0604020202020204" pitchFamily="34" charset="0"/>
              <a:buChar char="•"/>
            </a:pPr>
            <a:r>
              <a:rPr lang="en-US" b="1" dirty="0" smtClean="0"/>
              <a:t>Inspect</a:t>
            </a:r>
          </a:p>
          <a:p>
            <a:pPr marL="457200" indent="-457200">
              <a:buFont typeface="Arial" panose="020B0604020202020204" pitchFamily="34" charset="0"/>
              <a:buChar char="•"/>
            </a:pPr>
            <a:r>
              <a:rPr lang="en-US" dirty="0" smtClean="0"/>
              <a:t>Click </a:t>
            </a:r>
            <a:r>
              <a:rPr lang="en-US" b="1" dirty="0" smtClean="0"/>
              <a:t>Remove</a:t>
            </a:r>
            <a:r>
              <a:rPr lang="en-US" dirty="0" smtClean="0"/>
              <a:t> on all issues want to remove</a:t>
            </a:r>
          </a:p>
          <a:p>
            <a:pPr marL="457200" indent="-457200">
              <a:buFont typeface="Arial" panose="020B0604020202020204" pitchFamily="34" charset="0"/>
              <a:buChar char="•"/>
            </a:pPr>
            <a:r>
              <a:rPr lang="en-US" b="1" dirty="0" err="1" smtClean="0"/>
              <a:t>Reinspect</a:t>
            </a:r>
            <a:endParaRPr lang="en-US" b="1" dirty="0" smtClean="0"/>
          </a:p>
          <a:p>
            <a:pPr marL="457200" indent="-457200">
              <a:buFont typeface="Arial" panose="020B0604020202020204" pitchFamily="34" charset="0"/>
              <a:buChar char="•"/>
            </a:pPr>
            <a:r>
              <a:rPr lang="en-US" dirty="0" smtClean="0"/>
              <a:t>Retains basic metadata of document</a:t>
            </a:r>
          </a:p>
          <a:p>
            <a:pPr marL="457200" indent="-457200">
              <a:buFont typeface="Arial" panose="020B0604020202020204" pitchFamily="34" charset="0"/>
              <a:buChar char="•"/>
            </a:pPr>
            <a:endParaRPr lang="en-US" dirty="0" smtClean="0"/>
          </a:p>
        </p:txBody>
      </p:sp>
      <p:sp>
        <p:nvSpPr>
          <p:cNvPr id="2" name="Title 1"/>
          <p:cNvSpPr>
            <a:spLocks noGrp="1"/>
          </p:cNvSpPr>
          <p:nvPr>
            <p:ph type="title"/>
          </p:nvPr>
        </p:nvSpPr>
        <p:spPr/>
        <p:txBody>
          <a:bodyPr>
            <a:normAutofit fontScale="90000"/>
          </a:bodyPr>
          <a:lstStyle/>
          <a:p>
            <a:r>
              <a:rPr lang="en-US" dirty="0"/>
              <a:t>Use Microsoft inspection and removal tools</a:t>
            </a:r>
            <a:br>
              <a:rPr lang="en-US" dirty="0"/>
            </a:br>
            <a:endParaRPr lang="en-US" dirty="0"/>
          </a:p>
        </p:txBody>
      </p:sp>
    </p:spTree>
    <p:extLst>
      <p:ext uri="{BB962C8B-B14F-4D97-AF65-F5344CB8AC3E}">
        <p14:creationId xmlns:p14="http://schemas.microsoft.com/office/powerpoint/2010/main" val="2893341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endParaRPr lang="en-US" dirty="0" smtClean="0"/>
          </a:p>
        </p:txBody>
      </p:sp>
      <p:sp>
        <p:nvSpPr>
          <p:cNvPr id="2" name="Title 1"/>
          <p:cNvSpPr>
            <a:spLocks noGrp="1"/>
          </p:cNvSpPr>
          <p:nvPr>
            <p:ph type="title"/>
          </p:nvPr>
        </p:nvSpPr>
        <p:spPr/>
        <p:txBody>
          <a:bodyPr>
            <a:normAutofit fontScale="90000"/>
          </a:bodyPr>
          <a:lstStyle/>
          <a:p>
            <a:r>
              <a:rPr lang="en-US" dirty="0"/>
              <a:t>Use Microsoft inspection and removal tools</a:t>
            </a:r>
            <a:br>
              <a:rPr lang="en-US" dirty="0"/>
            </a:br>
            <a:endParaRPr lang="en-US" dirty="0"/>
          </a:p>
        </p:txBody>
      </p:sp>
      <p:pic>
        <p:nvPicPr>
          <p:cNvPr id="4" name="Picture 3"/>
          <p:cNvPicPr/>
          <p:nvPr/>
        </p:nvPicPr>
        <p:blipFill>
          <a:blip r:embed="rId3"/>
          <a:stretch>
            <a:fillRect/>
          </a:stretch>
        </p:blipFill>
        <p:spPr>
          <a:xfrm>
            <a:off x="2042556" y="1009403"/>
            <a:ext cx="7698852" cy="5232901"/>
          </a:xfrm>
          <a:prstGeom prst="rect">
            <a:avLst/>
          </a:prstGeom>
        </p:spPr>
      </p:pic>
      <p:sp>
        <p:nvSpPr>
          <p:cNvPr id="5" name="Oval 4"/>
          <p:cNvSpPr/>
          <p:nvPr/>
        </p:nvSpPr>
        <p:spPr>
          <a:xfrm>
            <a:off x="3023616" y="2474976"/>
            <a:ext cx="4364736" cy="1877567"/>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481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Go to </a:t>
            </a:r>
            <a:r>
              <a:rPr lang="en-US" b="1" dirty="0" smtClean="0"/>
              <a:t>Tools</a:t>
            </a:r>
          </a:p>
          <a:p>
            <a:pPr marL="457200" indent="-457200">
              <a:buFont typeface="Arial" panose="020B0604020202020204" pitchFamily="34" charset="0"/>
              <a:buChar char="•"/>
            </a:pPr>
            <a:r>
              <a:rPr lang="en-US" dirty="0" smtClean="0"/>
              <a:t>Select </a:t>
            </a:r>
            <a:r>
              <a:rPr lang="en-US" b="1" dirty="0" smtClean="0"/>
              <a:t>Protection</a:t>
            </a:r>
          </a:p>
          <a:p>
            <a:pPr marL="457200" indent="-457200">
              <a:buFont typeface="Arial" panose="020B0604020202020204" pitchFamily="34" charset="0"/>
              <a:buChar char="•"/>
            </a:pPr>
            <a:r>
              <a:rPr lang="en-US" dirty="0" smtClean="0"/>
              <a:t>Then select </a:t>
            </a:r>
            <a:r>
              <a:rPr lang="en-US" b="1" dirty="0" smtClean="0"/>
              <a:t>Hidden Information</a:t>
            </a:r>
            <a:endParaRPr lang="en-US" dirty="0"/>
          </a:p>
          <a:p>
            <a:pPr marL="457200" indent="-457200">
              <a:buFont typeface="Arial" panose="020B0604020202020204" pitchFamily="34" charset="0"/>
              <a:buChar char="•"/>
            </a:pPr>
            <a:r>
              <a:rPr lang="en-US" dirty="0" smtClean="0"/>
              <a:t>Click on </a:t>
            </a:r>
            <a:r>
              <a:rPr lang="en-US" b="1" dirty="0" smtClean="0"/>
              <a:t>Remove Hidden Information</a:t>
            </a:r>
          </a:p>
          <a:p>
            <a:pPr marL="457200" indent="-457200">
              <a:buFont typeface="Arial" panose="020B0604020202020204" pitchFamily="34" charset="0"/>
              <a:buChar char="•"/>
            </a:pPr>
            <a:r>
              <a:rPr lang="en-US" dirty="0" smtClean="0"/>
              <a:t>Click on </a:t>
            </a:r>
            <a:r>
              <a:rPr lang="en-US" b="1" dirty="0" smtClean="0"/>
              <a:t>Sanitize Document </a:t>
            </a:r>
            <a:endParaRPr lang="en-US" b="1" dirty="0"/>
          </a:p>
          <a:p>
            <a:pPr marL="457200" indent="-457200">
              <a:buFont typeface="Arial" panose="020B0604020202020204" pitchFamily="34" charset="0"/>
              <a:buChar char="•"/>
            </a:pPr>
            <a:endParaRPr lang="en-US" dirty="0"/>
          </a:p>
        </p:txBody>
      </p:sp>
      <p:sp>
        <p:nvSpPr>
          <p:cNvPr id="2" name="Title 1"/>
          <p:cNvSpPr>
            <a:spLocks noGrp="1"/>
          </p:cNvSpPr>
          <p:nvPr>
            <p:ph type="title"/>
          </p:nvPr>
        </p:nvSpPr>
        <p:spPr/>
        <p:txBody>
          <a:bodyPr>
            <a:normAutofit fontScale="90000"/>
          </a:bodyPr>
          <a:lstStyle/>
          <a:p>
            <a:r>
              <a:rPr lang="en-US" dirty="0"/>
              <a:t>Adobe Acrobat Pro remove and sanitize tools</a:t>
            </a:r>
            <a:br>
              <a:rPr lang="en-US" dirty="0"/>
            </a:b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735330" y="1242761"/>
            <a:ext cx="3908030" cy="5096256"/>
          </a:xfrm>
          <a:prstGeom prst="rect">
            <a:avLst/>
          </a:prstGeom>
          <a:ln>
            <a:noFill/>
          </a:ln>
          <a:effectLst>
            <a:outerShdw blurRad="292100" dist="139700" dir="2700000" algn="tl" rotWithShape="0">
              <a:srgbClr val="333333">
                <a:alpha val="65000"/>
              </a:srgbClr>
            </a:outerShdw>
          </a:effectLst>
        </p:spPr>
      </p:pic>
      <p:sp>
        <p:nvSpPr>
          <p:cNvPr id="4" name="Oval 3"/>
          <p:cNvSpPr/>
          <p:nvPr/>
        </p:nvSpPr>
        <p:spPr>
          <a:xfrm>
            <a:off x="7735330" y="5092891"/>
            <a:ext cx="3770459" cy="1062682"/>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508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233334" y="1126067"/>
            <a:ext cx="3542734" cy="493606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fontScale="90000"/>
          </a:bodyPr>
          <a:lstStyle/>
          <a:p>
            <a:r>
              <a:rPr lang="en-US" dirty="0"/>
              <a:t>Adobe Acrobat Pro remove and sanitize tools</a:t>
            </a:r>
          </a:p>
        </p:txBody>
      </p:sp>
      <p:sp>
        <p:nvSpPr>
          <p:cNvPr id="5" name="Oval 4"/>
          <p:cNvSpPr/>
          <p:nvPr/>
        </p:nvSpPr>
        <p:spPr>
          <a:xfrm>
            <a:off x="3953933" y="2501901"/>
            <a:ext cx="2709332" cy="605365"/>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06333" y="4135966"/>
            <a:ext cx="2243667" cy="554567"/>
          </a:xfrm>
          <a:prstGeom prst="ellipse">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332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708213" y="1219930"/>
            <a:ext cx="6634716" cy="527374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Adobe Acrobat Pro </a:t>
            </a:r>
            <a:r>
              <a:rPr lang="en-US" dirty="0" smtClean="0"/>
              <a:t>Action Wizard</a:t>
            </a:r>
            <a:endParaRPr lang="en-US" dirty="0"/>
          </a:p>
        </p:txBody>
      </p:sp>
    </p:spTree>
    <p:extLst>
      <p:ext uri="{BB962C8B-B14F-4D97-AF65-F5344CB8AC3E}">
        <p14:creationId xmlns:p14="http://schemas.microsoft.com/office/powerpoint/2010/main" val="519940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125"/>
            <a:ext cx="10515600" cy="768731"/>
          </a:xfrm>
        </p:spPr>
        <p:txBody>
          <a:bodyPr/>
          <a:lstStyle/>
          <a:p>
            <a:r>
              <a:rPr lang="en-US" dirty="0" smtClean="0"/>
              <a:t>What Is Metadata?</a:t>
            </a:r>
            <a:endParaRPr lang="en-US" dirty="0"/>
          </a:p>
        </p:txBody>
      </p:sp>
      <p:sp>
        <p:nvSpPr>
          <p:cNvPr id="6" name="Text Placeholder 5"/>
          <p:cNvSpPr>
            <a:spLocks noGrp="1"/>
          </p:cNvSpPr>
          <p:nvPr>
            <p:ph type="body" idx="1"/>
          </p:nvPr>
        </p:nvSpPr>
        <p:spPr>
          <a:xfrm>
            <a:off x="914400" y="1243585"/>
            <a:ext cx="5157787" cy="792480"/>
          </a:xfrm>
        </p:spPr>
        <p:txBody>
          <a:bodyPr/>
          <a:lstStyle/>
          <a:p>
            <a:r>
              <a:rPr lang="en-US" dirty="0" smtClean="0"/>
              <a:t>“Data </a:t>
            </a:r>
            <a:r>
              <a:rPr lang="en-US" dirty="0"/>
              <a:t>about data</a:t>
            </a:r>
            <a:r>
              <a:rPr lang="en-US" dirty="0" smtClean="0"/>
              <a:t>”</a:t>
            </a:r>
            <a:endParaRPr lang="en-US" dirty="0"/>
          </a:p>
        </p:txBody>
      </p:sp>
      <p:sp>
        <p:nvSpPr>
          <p:cNvPr id="3" name="Content Placeholder 2"/>
          <p:cNvSpPr>
            <a:spLocks noGrp="1"/>
          </p:cNvSpPr>
          <p:nvPr>
            <p:ph sz="quarter" idx="2"/>
          </p:nvPr>
        </p:nvSpPr>
        <p:spPr>
          <a:xfrm>
            <a:off x="914400" y="2211859"/>
            <a:ext cx="5157787" cy="3731741"/>
          </a:xfrm>
        </p:spPr>
        <p:txBody>
          <a:bodyPr>
            <a:normAutofit/>
          </a:bodyPr>
          <a:lstStyle/>
          <a:p>
            <a:pPr marL="457200" indent="-457200">
              <a:buFont typeface="Arial" panose="020B0604020202020204" pitchFamily="34" charset="0"/>
              <a:buChar char="•"/>
            </a:pPr>
            <a:r>
              <a:rPr lang="en-US" dirty="0" smtClean="0"/>
              <a:t>Application </a:t>
            </a:r>
          </a:p>
          <a:p>
            <a:pPr marL="457200" indent="-457200">
              <a:buFont typeface="Arial" panose="020B0604020202020204" pitchFamily="34" charset="0"/>
              <a:buChar char="•"/>
            </a:pPr>
            <a:r>
              <a:rPr lang="en-US" dirty="0" smtClean="0"/>
              <a:t>Document </a:t>
            </a:r>
          </a:p>
          <a:p>
            <a:pPr marL="457200" indent="-457200">
              <a:buFont typeface="Arial" panose="020B0604020202020204" pitchFamily="34" charset="0"/>
              <a:buChar char="•"/>
            </a:pPr>
            <a:r>
              <a:rPr lang="en-US" dirty="0" smtClean="0"/>
              <a:t>Email </a:t>
            </a:r>
          </a:p>
          <a:p>
            <a:pPr marL="457200" indent="-457200">
              <a:buFont typeface="Arial" panose="020B0604020202020204" pitchFamily="34" charset="0"/>
              <a:buChar char="•"/>
            </a:pPr>
            <a:r>
              <a:rPr lang="en-US" dirty="0" smtClean="0"/>
              <a:t>Embedded </a:t>
            </a:r>
          </a:p>
          <a:p>
            <a:pPr marL="457200" indent="-457200">
              <a:buFont typeface="Arial" panose="020B0604020202020204" pitchFamily="34" charset="0"/>
              <a:buChar char="•"/>
            </a:pPr>
            <a:r>
              <a:rPr lang="en-US" dirty="0" smtClean="0"/>
              <a:t>File system</a:t>
            </a:r>
          </a:p>
          <a:p>
            <a:endParaRPr lang="en-US" dirty="0"/>
          </a:p>
          <a:p>
            <a:endParaRPr lang="en-US" dirty="0"/>
          </a:p>
        </p:txBody>
      </p:sp>
      <p:sp>
        <p:nvSpPr>
          <p:cNvPr id="8" name="Content Placeholder 7"/>
          <p:cNvSpPr>
            <a:spLocks noGrp="1"/>
          </p:cNvSpPr>
          <p:nvPr>
            <p:ph sz="quarter" idx="4"/>
          </p:nvPr>
        </p:nvSpPr>
        <p:spPr>
          <a:xfrm>
            <a:off x="6172200" y="2505075"/>
            <a:ext cx="4727448" cy="3438525"/>
          </a:xfrm>
        </p:spPr>
        <p:txBody>
          <a:bodyPr/>
          <a:lstStyle/>
          <a:p>
            <a:endParaRPr lang="en-US" dirty="0"/>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723" y="2549708"/>
            <a:ext cx="6801925" cy="3393892"/>
          </a:xfrm>
          <a:prstGeom prst="rect">
            <a:avLst/>
          </a:prstGeom>
          <a:noFill/>
          <a:ln w="762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03025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a:t>Set up </a:t>
            </a:r>
            <a:r>
              <a:rPr lang="en-US" b="1" dirty="0"/>
              <a:t>Action Wizard </a:t>
            </a:r>
            <a:r>
              <a:rPr lang="en-US" dirty="0"/>
              <a:t>to </a:t>
            </a:r>
            <a:r>
              <a:rPr lang="en-US" dirty="0" smtClean="0"/>
              <a:t>prepare every document for sharing the same way</a:t>
            </a:r>
          </a:p>
          <a:p>
            <a:pPr marL="457200" indent="-457200">
              <a:buFont typeface="Arial" panose="020B0604020202020204" pitchFamily="34" charset="0"/>
              <a:buChar char="•"/>
            </a:pPr>
            <a:r>
              <a:rPr lang="en-US" dirty="0" smtClean="0"/>
              <a:t>Select </a:t>
            </a:r>
            <a:r>
              <a:rPr lang="en-US" b="1" dirty="0" smtClean="0"/>
              <a:t>Tools </a:t>
            </a:r>
            <a:r>
              <a:rPr lang="en-US" dirty="0" smtClean="0"/>
              <a:t>and</a:t>
            </a:r>
            <a:r>
              <a:rPr lang="en-US" b="1" dirty="0" smtClean="0"/>
              <a:t> Action </a:t>
            </a:r>
            <a:r>
              <a:rPr lang="en-US" b="1" dirty="0"/>
              <a:t>Wizard </a:t>
            </a:r>
          </a:p>
          <a:p>
            <a:pPr marL="457200" indent="-457200">
              <a:buFont typeface="Arial" panose="020B0604020202020204" pitchFamily="34" charset="0"/>
              <a:buChar char="•"/>
            </a:pPr>
            <a:r>
              <a:rPr lang="en-US" dirty="0" smtClean="0"/>
              <a:t>Click </a:t>
            </a:r>
            <a:r>
              <a:rPr lang="en-US" b="1" dirty="0" smtClean="0"/>
              <a:t>Create </a:t>
            </a:r>
            <a:r>
              <a:rPr lang="en-US" b="1" dirty="0"/>
              <a:t>New Action </a:t>
            </a:r>
          </a:p>
          <a:p>
            <a:pPr marL="457200" indent="-457200">
              <a:buFont typeface="Arial" panose="020B0604020202020204" pitchFamily="34" charset="0"/>
              <a:buChar char="•"/>
            </a:pPr>
            <a:r>
              <a:rPr lang="en-US" dirty="0" smtClean="0"/>
              <a:t>An example: When </a:t>
            </a:r>
            <a:r>
              <a:rPr lang="en-US" dirty="0"/>
              <a:t>is action </a:t>
            </a:r>
            <a:r>
              <a:rPr lang="en-US" dirty="0" smtClean="0"/>
              <a:t>started/A </a:t>
            </a:r>
            <a:r>
              <a:rPr lang="en-US" dirty="0"/>
              <a:t>file on my </a:t>
            </a:r>
            <a:r>
              <a:rPr lang="en-US" dirty="0" smtClean="0"/>
              <a:t>computer. Selected </a:t>
            </a:r>
            <a:r>
              <a:rPr lang="en-US" dirty="0"/>
              <a:t>encryption, delete comments, remove hidden information (metadata), and reduce the file </a:t>
            </a:r>
            <a:r>
              <a:rPr lang="en-US" dirty="0" smtClean="0"/>
              <a:t>size. </a:t>
            </a:r>
            <a:r>
              <a:rPr lang="en-US" dirty="0"/>
              <a:t>A</a:t>
            </a:r>
            <a:r>
              <a:rPr lang="en-US" dirty="0" smtClean="0"/>
              <a:t>dd </a:t>
            </a:r>
            <a:r>
              <a:rPr lang="en-US" dirty="0"/>
              <a:t>a Watermark because it is a draft and a header and footer to brand it to the firm’s look. S</a:t>
            </a:r>
            <a:r>
              <a:rPr lang="en-US" dirty="0" smtClean="0"/>
              <a:t>elect </a:t>
            </a:r>
            <a:r>
              <a:rPr lang="en-US" dirty="0"/>
              <a:t>recognize text using </a:t>
            </a:r>
            <a:r>
              <a:rPr lang="en-US" dirty="0" smtClean="0"/>
              <a:t>OCR. </a:t>
            </a: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t>Adobe Acrobat Pro Action Wizard</a:t>
            </a:r>
            <a:endParaRPr lang="en-US" dirty="0"/>
          </a:p>
        </p:txBody>
      </p:sp>
    </p:spTree>
    <p:extLst>
      <p:ext uri="{BB962C8B-B14F-4D97-AF65-F5344CB8AC3E}">
        <p14:creationId xmlns:p14="http://schemas.microsoft.com/office/powerpoint/2010/main" val="2962560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Go to </a:t>
            </a:r>
            <a:r>
              <a:rPr lang="en-US" b="1" dirty="0" smtClean="0"/>
              <a:t>Protection</a:t>
            </a:r>
          </a:p>
          <a:p>
            <a:pPr marL="457200" indent="-457200">
              <a:buFont typeface="Arial" panose="020B0604020202020204" pitchFamily="34" charset="0"/>
              <a:buChar char="•"/>
            </a:pPr>
            <a:r>
              <a:rPr lang="en-US" dirty="0" smtClean="0"/>
              <a:t>Select </a:t>
            </a:r>
            <a:r>
              <a:rPr lang="en-US" b="1" dirty="0" smtClean="0"/>
              <a:t>Mark Pages to Redact </a:t>
            </a:r>
            <a:r>
              <a:rPr lang="en-US" dirty="0" smtClean="0"/>
              <a:t>to search and find all items to be redacted</a:t>
            </a:r>
          </a:p>
          <a:p>
            <a:pPr marL="457200" indent="-457200">
              <a:buFont typeface="Arial" panose="020B0604020202020204" pitchFamily="34" charset="0"/>
              <a:buChar char="•"/>
            </a:pPr>
            <a:r>
              <a:rPr lang="en-US" dirty="0" smtClean="0"/>
              <a:t>Select </a:t>
            </a:r>
            <a:r>
              <a:rPr lang="en-US" b="1" dirty="0" smtClean="0"/>
              <a:t>Apply Redaction</a:t>
            </a:r>
          </a:p>
          <a:p>
            <a:pPr marL="457200" indent="-457200">
              <a:buFont typeface="Arial" panose="020B0604020202020204" pitchFamily="34" charset="0"/>
              <a:buChar char="•"/>
            </a:pPr>
            <a:endParaRPr lang="en-US" dirty="0" smtClean="0"/>
          </a:p>
        </p:txBody>
      </p:sp>
      <p:sp>
        <p:nvSpPr>
          <p:cNvPr id="2" name="Title 1"/>
          <p:cNvSpPr>
            <a:spLocks noGrp="1"/>
          </p:cNvSpPr>
          <p:nvPr>
            <p:ph type="title"/>
          </p:nvPr>
        </p:nvSpPr>
        <p:spPr/>
        <p:txBody>
          <a:bodyPr/>
          <a:lstStyle/>
          <a:p>
            <a:r>
              <a:rPr lang="en-US" dirty="0"/>
              <a:t>Adobe Acrobat Pro Redaction</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765003" y="2494396"/>
            <a:ext cx="2272131" cy="3667901"/>
          </a:xfrm>
          <a:prstGeom prst="rect">
            <a:avLst/>
          </a:prstGeom>
          <a:ln>
            <a:noFill/>
          </a:ln>
          <a:effectLst>
            <a:outerShdw blurRad="292100" dist="139700" dir="2700000" algn="tl" rotWithShape="0">
              <a:srgbClr val="333333">
                <a:alpha val="65000"/>
              </a:srgbClr>
            </a:outerShdw>
          </a:effectLst>
        </p:spPr>
      </p:pic>
      <p:sp>
        <p:nvSpPr>
          <p:cNvPr id="5" name="Explosion 1 4"/>
          <p:cNvSpPr/>
          <p:nvPr/>
        </p:nvSpPr>
        <p:spPr>
          <a:xfrm>
            <a:off x="351064" y="3229332"/>
            <a:ext cx="6964136" cy="3167743"/>
          </a:xfrm>
          <a:prstGeom prst="irregularSeal1">
            <a:avLst/>
          </a:prstGeom>
          <a:solidFill>
            <a:schemeClr val="tx1">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Do </a:t>
            </a:r>
            <a:r>
              <a:rPr lang="en-US" sz="2800" b="1" i="1" u="sng" dirty="0" smtClean="0"/>
              <a:t>not</a:t>
            </a:r>
            <a:r>
              <a:rPr lang="en-US" sz="2800" b="1" i="1" dirty="0" smtClean="0"/>
              <a:t> redact by highlighting in black!</a:t>
            </a:r>
            <a:endParaRPr lang="en-US" sz="2800" b="1" i="1" dirty="0"/>
          </a:p>
        </p:txBody>
      </p:sp>
    </p:spTree>
    <p:extLst>
      <p:ext uri="{BB962C8B-B14F-4D97-AF65-F5344CB8AC3E}">
        <p14:creationId xmlns:p14="http://schemas.microsoft.com/office/powerpoint/2010/main" val="2178911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marR="0" lvl="0" indent="-342900">
              <a:lnSpc>
                <a:spcPct val="110000"/>
              </a:lnSpc>
              <a:spcBef>
                <a:spcPts val="600"/>
              </a:spcBef>
              <a:spcAft>
                <a:spcPts val="0"/>
              </a:spcAft>
              <a:buFont typeface="Symbol"/>
              <a:buChar char=""/>
            </a:pPr>
            <a:r>
              <a:rPr lang="en-US" dirty="0" err="1" smtClean="0">
                <a:latin typeface="Corbel"/>
                <a:ea typeface="SimSun"/>
                <a:cs typeface="Tahoma"/>
              </a:rPr>
              <a:t>iScrub</a:t>
            </a:r>
            <a:r>
              <a:rPr lang="en-US" dirty="0" smtClean="0">
                <a:latin typeface="Corbel"/>
                <a:ea typeface="SimSun"/>
                <a:cs typeface="Tahoma"/>
              </a:rPr>
              <a:t> </a:t>
            </a:r>
            <a:r>
              <a:rPr lang="en-US" dirty="0">
                <a:latin typeface="Corbel"/>
                <a:ea typeface="SimSun"/>
                <a:cs typeface="Tahoma"/>
              </a:rPr>
              <a:t>8: </a:t>
            </a:r>
            <a:r>
              <a:rPr lang="en-US" dirty="0">
                <a:latin typeface="Corbel"/>
                <a:ea typeface="SimSun"/>
                <a:cs typeface="Tahoma"/>
                <a:hlinkClick r:id="rId3"/>
              </a:rPr>
              <a:t>http://esqinc.com/products/iscrub</a:t>
            </a:r>
            <a:r>
              <a:rPr lang="en-US" dirty="0" smtClean="0">
                <a:latin typeface="Corbel"/>
                <a:ea typeface="SimSun"/>
                <a:cs typeface="Tahoma"/>
                <a:hlinkClick r:id="rId3"/>
              </a:rPr>
              <a:t>/</a:t>
            </a:r>
            <a:r>
              <a:rPr lang="en-US" dirty="0" smtClean="0">
                <a:latin typeface="Corbel"/>
                <a:ea typeface="SimSun"/>
                <a:cs typeface="Tahoma"/>
              </a:rPr>
              <a:t> </a:t>
            </a:r>
          </a:p>
          <a:p>
            <a:pPr marL="342900" marR="0" lvl="0" indent="-342900">
              <a:lnSpc>
                <a:spcPct val="110000"/>
              </a:lnSpc>
              <a:spcBef>
                <a:spcPts val="0"/>
              </a:spcBef>
              <a:spcAft>
                <a:spcPts val="0"/>
              </a:spcAft>
              <a:buFont typeface="Symbol"/>
              <a:buChar char=""/>
            </a:pPr>
            <a:r>
              <a:rPr lang="en-US" dirty="0" err="1" smtClean="0">
                <a:latin typeface="Corbel"/>
                <a:ea typeface="SimSun"/>
                <a:cs typeface="Tahoma"/>
              </a:rPr>
              <a:t>PayneGroup</a:t>
            </a:r>
            <a:r>
              <a:rPr lang="en-US" dirty="0" smtClean="0">
                <a:latin typeface="Corbel"/>
                <a:ea typeface="SimSun"/>
                <a:cs typeface="Tahoma"/>
              </a:rPr>
              <a:t>: </a:t>
            </a:r>
            <a:r>
              <a:rPr lang="en-US" dirty="0" smtClean="0">
                <a:latin typeface="Corbel"/>
                <a:ea typeface="SimSun"/>
                <a:cs typeface="Tahoma"/>
                <a:hlinkClick r:id="rId4"/>
              </a:rPr>
              <a:t>http://www.thepaynegroup.com/products/metadata/</a:t>
            </a:r>
            <a:r>
              <a:rPr lang="en-US" dirty="0" smtClean="0">
                <a:latin typeface="Corbel"/>
                <a:ea typeface="SimSun"/>
                <a:cs typeface="Tahoma"/>
              </a:rPr>
              <a:t> </a:t>
            </a:r>
          </a:p>
          <a:p>
            <a:pPr marL="342900" marR="0" lvl="0" indent="-342900">
              <a:lnSpc>
                <a:spcPct val="110000"/>
              </a:lnSpc>
              <a:spcBef>
                <a:spcPts val="0"/>
              </a:spcBef>
              <a:spcAft>
                <a:spcPts val="0"/>
              </a:spcAft>
              <a:buFont typeface="Symbol"/>
              <a:buChar char=""/>
            </a:pPr>
            <a:r>
              <a:rPr lang="en-US" dirty="0" smtClean="0">
                <a:latin typeface="Corbel"/>
                <a:ea typeface="SimSun"/>
                <a:cs typeface="Tahoma"/>
              </a:rPr>
              <a:t>Workshare</a:t>
            </a:r>
            <a:r>
              <a:rPr lang="en-US" dirty="0">
                <a:latin typeface="Corbel"/>
                <a:ea typeface="SimSun"/>
                <a:cs typeface="Tahoma"/>
              </a:rPr>
              <a:t>: </a:t>
            </a:r>
            <a:r>
              <a:rPr lang="en-US" dirty="0">
                <a:latin typeface="Corbel"/>
                <a:ea typeface="SimSun"/>
                <a:cs typeface="Tahoma"/>
                <a:hlinkClick r:id="rId5"/>
              </a:rPr>
              <a:t>http://</a:t>
            </a:r>
            <a:r>
              <a:rPr lang="en-US" dirty="0" smtClean="0">
                <a:latin typeface="Corbel"/>
                <a:ea typeface="SimSun"/>
                <a:cs typeface="Tahoma"/>
                <a:hlinkClick r:id="rId5"/>
              </a:rPr>
              <a:t>www.workshare.com/solutions/what-is-metadata</a:t>
            </a:r>
            <a:r>
              <a:rPr lang="en-US" dirty="0" smtClean="0">
                <a:latin typeface="Corbel"/>
                <a:ea typeface="SimSun"/>
                <a:cs typeface="Tahoma"/>
              </a:rPr>
              <a:t> </a:t>
            </a:r>
          </a:p>
          <a:p>
            <a:pPr marL="342900" marR="0" lvl="0" indent="-342900">
              <a:lnSpc>
                <a:spcPct val="110000"/>
              </a:lnSpc>
              <a:spcBef>
                <a:spcPts val="600"/>
              </a:spcBef>
              <a:spcAft>
                <a:spcPts val="0"/>
              </a:spcAft>
              <a:buFont typeface="Symbol"/>
              <a:buChar char=""/>
            </a:pPr>
            <a:r>
              <a:rPr lang="en-US" dirty="0" smtClean="0">
                <a:latin typeface="Corbel"/>
                <a:ea typeface="SimSun"/>
                <a:cs typeface="Tahoma"/>
              </a:rPr>
              <a:t>Doc Scrubber 1.2 : </a:t>
            </a:r>
            <a:r>
              <a:rPr lang="en-US" dirty="0" smtClean="0">
                <a:latin typeface="Corbel"/>
                <a:ea typeface="SimSun"/>
                <a:cs typeface="Tahoma"/>
                <a:hlinkClick r:id="rId6"/>
              </a:rPr>
              <a:t>http://doc-scrubber.en.softonic.com/</a:t>
            </a:r>
            <a:r>
              <a:rPr lang="en-US" dirty="0" smtClean="0">
                <a:latin typeface="Corbel"/>
                <a:ea typeface="SimSun"/>
                <a:cs typeface="Tahoma"/>
              </a:rPr>
              <a:t> </a:t>
            </a:r>
          </a:p>
        </p:txBody>
      </p:sp>
      <p:sp>
        <p:nvSpPr>
          <p:cNvPr id="2" name="Title 1"/>
          <p:cNvSpPr>
            <a:spLocks noGrp="1"/>
          </p:cNvSpPr>
          <p:nvPr>
            <p:ph type="title"/>
          </p:nvPr>
        </p:nvSpPr>
        <p:spPr/>
        <p:txBody>
          <a:bodyPr>
            <a:normAutofit fontScale="90000"/>
          </a:bodyPr>
          <a:lstStyle/>
          <a:p>
            <a:r>
              <a:rPr lang="en-US" dirty="0"/>
              <a:t>Metadata Scrubber</a:t>
            </a:r>
            <a:br>
              <a:rPr lang="en-US" dirty="0"/>
            </a:br>
            <a:endParaRPr lang="en-US" dirty="0"/>
          </a:p>
        </p:txBody>
      </p:sp>
    </p:spTree>
    <p:extLst>
      <p:ext uri="{BB962C8B-B14F-4D97-AF65-F5344CB8AC3E}">
        <p14:creationId xmlns:p14="http://schemas.microsoft.com/office/powerpoint/2010/main" val="3864472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marL="457200" indent="-457200">
              <a:buFont typeface="Arial" panose="020B0604020202020204" pitchFamily="34" charset="0"/>
              <a:buChar char="•"/>
            </a:pPr>
            <a:r>
              <a:rPr lang="en-US" dirty="0" smtClean="0"/>
              <a:t>Does it work?</a:t>
            </a:r>
          </a:p>
          <a:p>
            <a:pPr marL="457200" indent="-457200">
              <a:buFont typeface="Arial" panose="020B0604020202020204" pitchFamily="34" charset="0"/>
              <a:buChar char="•"/>
            </a:pPr>
            <a:r>
              <a:rPr lang="en-US" dirty="0" smtClean="0"/>
              <a:t>Does it match the users?</a:t>
            </a:r>
          </a:p>
          <a:p>
            <a:pPr marL="457200" indent="-457200">
              <a:buFont typeface="Arial" panose="020B0604020202020204" pitchFamily="34" charset="0"/>
              <a:buChar char="•"/>
            </a:pPr>
            <a:r>
              <a:rPr lang="en-US" dirty="0" smtClean="0"/>
              <a:t>Does it match the firm’s price point?</a:t>
            </a:r>
          </a:p>
          <a:p>
            <a:pPr marL="457200" indent="-457200">
              <a:buFont typeface="Arial" panose="020B0604020202020204" pitchFamily="34" charset="0"/>
              <a:buChar char="•"/>
            </a:pPr>
            <a:r>
              <a:rPr lang="en-US" dirty="0" smtClean="0"/>
              <a:t>Is it easy to install?</a:t>
            </a:r>
          </a:p>
          <a:p>
            <a:pPr marL="457200" indent="-457200">
              <a:buFont typeface="Arial" panose="020B0604020202020204" pitchFamily="34" charset="0"/>
              <a:buChar char="•"/>
            </a:pPr>
            <a:r>
              <a:rPr lang="en-US" dirty="0" smtClean="0"/>
              <a:t>Is it easy to configure?</a:t>
            </a:r>
          </a:p>
          <a:p>
            <a:pPr marL="457200" indent="-457200">
              <a:buFont typeface="Arial" panose="020B0604020202020204" pitchFamily="34" charset="0"/>
              <a:buChar char="•"/>
            </a:pPr>
            <a:r>
              <a:rPr lang="en-US" dirty="0" smtClean="0"/>
              <a:t>Does it sync with current infrastructure? </a:t>
            </a:r>
          </a:p>
        </p:txBody>
      </p:sp>
      <p:sp>
        <p:nvSpPr>
          <p:cNvPr id="6" name="Content Placeholder 5"/>
          <p:cNvSpPr>
            <a:spLocks noGrp="1"/>
          </p:cNvSpPr>
          <p:nvPr>
            <p:ph sz="half" idx="2"/>
          </p:nvPr>
        </p:nvSpPr>
        <p:spPr/>
        <p:txBody>
          <a:bodyPr>
            <a:normAutofit/>
          </a:bodyPr>
          <a:lstStyle/>
          <a:p>
            <a:endParaRPr lang="en-US" dirty="0"/>
          </a:p>
        </p:txBody>
      </p:sp>
      <p:sp>
        <p:nvSpPr>
          <p:cNvPr id="4" name="Title 3"/>
          <p:cNvSpPr>
            <a:spLocks noGrp="1"/>
          </p:cNvSpPr>
          <p:nvPr>
            <p:ph type="title"/>
          </p:nvPr>
        </p:nvSpPr>
        <p:spPr/>
        <p:txBody>
          <a:bodyPr/>
          <a:lstStyle/>
          <a:p>
            <a:r>
              <a:rPr lang="en-US" dirty="0" smtClean="0"/>
              <a:t>Considerations with Products</a:t>
            </a:r>
            <a:endParaRPr lang="en-US" dirty="0"/>
          </a:p>
        </p:txBody>
      </p:sp>
      <p:pic>
        <p:nvPicPr>
          <p:cNvPr id="3074" name="Picture 2" descr="C:\Users\charitya\AppData\Local\Microsoft\Windows\Temporary Internet Files\Content.IE5\M4W5Z3GS\woman-591576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825625"/>
            <a:ext cx="5671177" cy="377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799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647" y="1187532"/>
            <a:ext cx="10634353" cy="4756068"/>
          </a:xfrm>
        </p:spPr>
        <p:txBody>
          <a:bodyPr/>
          <a:lstStyle/>
          <a:p>
            <a:pPr marL="342900" marR="0" lvl="0" indent="-342900">
              <a:lnSpc>
                <a:spcPct val="110000"/>
              </a:lnSpc>
              <a:spcBef>
                <a:spcPts val="600"/>
              </a:spcBef>
              <a:spcAft>
                <a:spcPts val="0"/>
              </a:spcAft>
              <a:buFont typeface="Symbol"/>
              <a:buChar char=""/>
            </a:pPr>
            <a:r>
              <a:rPr lang="en-US" dirty="0" smtClean="0">
                <a:latin typeface="Corbel"/>
                <a:ea typeface="SimSun"/>
                <a:cs typeface="Tahoma"/>
              </a:rPr>
              <a:t>Research –</a:t>
            </a:r>
            <a:r>
              <a:rPr lang="en-US" dirty="0" smtClean="0">
                <a:solidFill>
                  <a:schemeClr val="accent4">
                    <a:lumMod val="60000"/>
                    <a:lumOff val="40000"/>
                  </a:schemeClr>
                </a:solidFill>
                <a:latin typeface="Corbel"/>
                <a:ea typeface="SimSun"/>
                <a:cs typeface="Tahoma"/>
              </a:rPr>
              <a:t> today!</a:t>
            </a:r>
          </a:p>
          <a:p>
            <a:pPr marL="342900" marR="0" lvl="0" indent="-342900">
              <a:lnSpc>
                <a:spcPct val="110000"/>
              </a:lnSpc>
              <a:spcBef>
                <a:spcPts val="600"/>
              </a:spcBef>
              <a:spcAft>
                <a:spcPts val="0"/>
              </a:spcAft>
              <a:buFont typeface="Symbol"/>
              <a:buChar char=""/>
            </a:pPr>
            <a:r>
              <a:rPr lang="en-US" dirty="0" smtClean="0">
                <a:latin typeface="Corbel"/>
                <a:ea typeface="SimSun"/>
                <a:cs typeface="Tahoma"/>
              </a:rPr>
              <a:t>Make a plan – </a:t>
            </a:r>
            <a:r>
              <a:rPr lang="en-US" dirty="0" smtClean="0">
                <a:solidFill>
                  <a:schemeClr val="accent4">
                    <a:lumMod val="60000"/>
                    <a:lumOff val="40000"/>
                  </a:schemeClr>
                </a:solidFill>
                <a:latin typeface="Corbel"/>
                <a:ea typeface="SimSun"/>
                <a:cs typeface="Tahoma"/>
              </a:rPr>
              <a:t>automate wherever possible; aim for easy</a:t>
            </a:r>
            <a:endParaRPr lang="en-US" dirty="0">
              <a:solidFill>
                <a:schemeClr val="accent4">
                  <a:lumMod val="60000"/>
                  <a:lumOff val="40000"/>
                </a:schemeClr>
              </a:solidFill>
              <a:latin typeface="Corbel"/>
              <a:ea typeface="SimSun"/>
              <a:cs typeface="Tahoma"/>
            </a:endParaRPr>
          </a:p>
          <a:p>
            <a:pPr marL="342900" marR="0" lvl="0" indent="-342900">
              <a:lnSpc>
                <a:spcPct val="110000"/>
              </a:lnSpc>
              <a:spcBef>
                <a:spcPts val="0"/>
              </a:spcBef>
              <a:spcAft>
                <a:spcPts val="0"/>
              </a:spcAft>
              <a:buFont typeface="Symbol"/>
              <a:buChar char=""/>
            </a:pPr>
            <a:r>
              <a:rPr lang="en-US" dirty="0" smtClean="0">
                <a:latin typeface="Corbel"/>
                <a:ea typeface="SimSun"/>
                <a:cs typeface="Tahoma"/>
              </a:rPr>
              <a:t>Write </a:t>
            </a:r>
            <a:r>
              <a:rPr lang="en-US" dirty="0">
                <a:latin typeface="Corbel"/>
                <a:ea typeface="SimSun"/>
                <a:cs typeface="Tahoma"/>
              </a:rPr>
              <a:t>up </a:t>
            </a:r>
            <a:r>
              <a:rPr lang="en-US" dirty="0" smtClean="0">
                <a:latin typeface="Corbel"/>
                <a:ea typeface="SimSun"/>
                <a:cs typeface="Tahoma"/>
              </a:rPr>
              <a:t>the plan </a:t>
            </a:r>
          </a:p>
          <a:p>
            <a:pPr marL="342900" marR="0" lvl="0" indent="-342900">
              <a:lnSpc>
                <a:spcPct val="110000"/>
              </a:lnSpc>
              <a:spcBef>
                <a:spcPts val="0"/>
              </a:spcBef>
              <a:spcAft>
                <a:spcPts val="0"/>
              </a:spcAft>
              <a:buFont typeface="Symbol"/>
              <a:buChar char=""/>
            </a:pPr>
            <a:r>
              <a:rPr lang="en-US" dirty="0" smtClean="0">
                <a:latin typeface="Corbel"/>
                <a:ea typeface="SimSun"/>
                <a:cs typeface="Tahoma"/>
              </a:rPr>
              <a:t>Get approval </a:t>
            </a:r>
            <a:endParaRPr lang="en-US" dirty="0">
              <a:latin typeface="Corbel"/>
              <a:ea typeface="SimSun"/>
              <a:cs typeface="Tahoma"/>
            </a:endParaRPr>
          </a:p>
          <a:p>
            <a:pPr marL="342900" marR="0" lvl="0" indent="-342900">
              <a:lnSpc>
                <a:spcPct val="110000"/>
              </a:lnSpc>
              <a:spcBef>
                <a:spcPts val="0"/>
              </a:spcBef>
              <a:spcAft>
                <a:spcPts val="0"/>
              </a:spcAft>
              <a:buFont typeface="Symbol"/>
              <a:buChar char=""/>
            </a:pPr>
            <a:r>
              <a:rPr lang="en-US" dirty="0" smtClean="0">
                <a:latin typeface="Corbel"/>
                <a:ea typeface="SimSun"/>
                <a:cs typeface="Tahoma"/>
              </a:rPr>
              <a:t>Put in the </a:t>
            </a:r>
            <a:r>
              <a:rPr lang="en-US" dirty="0" smtClean="0">
                <a:solidFill>
                  <a:schemeClr val="accent4">
                    <a:lumMod val="60000"/>
                    <a:lumOff val="40000"/>
                  </a:schemeClr>
                </a:solidFill>
                <a:latin typeface="Corbel"/>
                <a:ea typeface="SimSun"/>
                <a:cs typeface="Tahoma"/>
              </a:rPr>
              <a:t>written </a:t>
            </a:r>
            <a:r>
              <a:rPr lang="en-US" dirty="0" smtClean="0">
                <a:latin typeface="Corbel"/>
                <a:ea typeface="SimSun"/>
                <a:cs typeface="Tahoma"/>
              </a:rPr>
              <a:t>procedures </a:t>
            </a:r>
            <a:r>
              <a:rPr lang="en-US" dirty="0">
                <a:latin typeface="Corbel"/>
                <a:ea typeface="SimSun"/>
                <a:cs typeface="Tahoma"/>
              </a:rPr>
              <a:t>and policies manual </a:t>
            </a:r>
            <a:endParaRPr lang="en-US" dirty="0" smtClean="0">
              <a:latin typeface="Corbel"/>
              <a:ea typeface="SimSun"/>
              <a:cs typeface="Tahoma"/>
            </a:endParaRPr>
          </a:p>
          <a:p>
            <a:pPr marL="342900" marR="0" lvl="0" indent="-342900">
              <a:lnSpc>
                <a:spcPct val="110000"/>
              </a:lnSpc>
              <a:spcBef>
                <a:spcPts val="0"/>
              </a:spcBef>
              <a:spcAft>
                <a:spcPts val="0"/>
              </a:spcAft>
              <a:buFont typeface="Symbol"/>
              <a:buChar char=""/>
            </a:pPr>
            <a:r>
              <a:rPr lang="en-US" dirty="0" smtClean="0">
                <a:latin typeface="Corbel"/>
                <a:ea typeface="SimSun"/>
                <a:cs typeface="Tahoma"/>
              </a:rPr>
              <a:t>Communicate change to lawyers and staff</a:t>
            </a:r>
            <a:endParaRPr lang="en-US" dirty="0">
              <a:latin typeface="Corbel"/>
              <a:ea typeface="SimSun"/>
              <a:cs typeface="Tahoma"/>
            </a:endParaRPr>
          </a:p>
          <a:p>
            <a:pPr marL="342900" marR="0" lvl="0" indent="-342900">
              <a:lnSpc>
                <a:spcPct val="110000"/>
              </a:lnSpc>
              <a:spcBef>
                <a:spcPts val="0"/>
              </a:spcBef>
              <a:spcAft>
                <a:spcPts val="0"/>
              </a:spcAft>
              <a:buFont typeface="Symbol"/>
              <a:buChar char=""/>
            </a:pPr>
            <a:r>
              <a:rPr lang="en-US" dirty="0" smtClean="0">
                <a:latin typeface="Corbel"/>
                <a:ea typeface="SimSun"/>
                <a:cs typeface="Tahoma"/>
              </a:rPr>
              <a:t>Train – </a:t>
            </a:r>
            <a:r>
              <a:rPr lang="en-US" dirty="0" smtClean="0">
                <a:solidFill>
                  <a:schemeClr val="accent4">
                    <a:lumMod val="60000"/>
                    <a:lumOff val="40000"/>
                  </a:schemeClr>
                </a:solidFill>
                <a:latin typeface="Corbel"/>
                <a:ea typeface="SimSun"/>
                <a:cs typeface="Tahoma"/>
              </a:rPr>
              <a:t>initially and regularly </a:t>
            </a:r>
          </a:p>
          <a:p>
            <a:pPr marL="342900" marR="0" lvl="0" indent="-342900">
              <a:lnSpc>
                <a:spcPct val="110000"/>
              </a:lnSpc>
              <a:spcBef>
                <a:spcPts val="0"/>
              </a:spcBef>
              <a:spcAft>
                <a:spcPts val="0"/>
              </a:spcAft>
              <a:buFont typeface="Symbol"/>
              <a:buChar char=""/>
            </a:pPr>
            <a:r>
              <a:rPr lang="en-US" dirty="0" smtClean="0">
                <a:latin typeface="Corbel"/>
                <a:ea typeface="SimSun"/>
                <a:cs typeface="Tahoma"/>
              </a:rPr>
              <a:t>Revisit at regular intervals</a:t>
            </a:r>
          </a:p>
          <a:p>
            <a:pPr marL="342900" marR="0" lvl="0" indent="-342900">
              <a:lnSpc>
                <a:spcPct val="110000"/>
              </a:lnSpc>
              <a:spcBef>
                <a:spcPts val="0"/>
              </a:spcBef>
              <a:spcAft>
                <a:spcPts val="0"/>
              </a:spcAft>
              <a:buFont typeface="Symbol"/>
              <a:buChar char=""/>
            </a:pPr>
            <a:r>
              <a:rPr lang="en-US" dirty="0" smtClean="0">
                <a:latin typeface="Corbel"/>
                <a:ea typeface="SimSun"/>
                <a:cs typeface="Tahoma"/>
              </a:rPr>
              <a:t>Follow the policy religiously </a:t>
            </a:r>
            <a:r>
              <a:rPr lang="en-US" dirty="0">
                <a:latin typeface="Corbel"/>
                <a:ea typeface="SimSun"/>
                <a:cs typeface="Tahoma"/>
              </a:rPr>
              <a:t>from top to </a:t>
            </a:r>
            <a:r>
              <a:rPr lang="en-US" dirty="0" smtClean="0">
                <a:latin typeface="Corbel"/>
                <a:ea typeface="SimSun"/>
                <a:cs typeface="Tahoma"/>
              </a:rPr>
              <a:t>bottom</a:t>
            </a:r>
            <a:endParaRPr lang="en-US" dirty="0">
              <a:latin typeface="Corbel"/>
              <a:ea typeface="SimSun"/>
              <a:cs typeface="Tahoma"/>
            </a:endParaRPr>
          </a:p>
          <a:p>
            <a:endParaRPr lang="en-US" dirty="0"/>
          </a:p>
        </p:txBody>
      </p:sp>
      <p:sp>
        <p:nvSpPr>
          <p:cNvPr id="2" name="Title 1"/>
          <p:cNvSpPr>
            <a:spLocks noGrp="1"/>
          </p:cNvSpPr>
          <p:nvPr>
            <p:ph type="title"/>
          </p:nvPr>
        </p:nvSpPr>
        <p:spPr/>
        <p:txBody>
          <a:bodyPr/>
          <a:lstStyle/>
          <a:p>
            <a:r>
              <a:rPr lang="en-US" dirty="0" smtClean="0"/>
              <a:t>How to implement?</a:t>
            </a:r>
            <a:endParaRPr lang="en-US" dirty="0"/>
          </a:p>
        </p:txBody>
      </p:sp>
    </p:spTree>
    <p:extLst>
      <p:ext uri="{BB962C8B-B14F-4D97-AF65-F5344CB8AC3E}">
        <p14:creationId xmlns:p14="http://schemas.microsoft.com/office/powerpoint/2010/main" val="817965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615" y="1507787"/>
            <a:ext cx="3984171" cy="2373549"/>
          </a:xfrm>
        </p:spPr>
        <p:txBody>
          <a:bodyPr>
            <a:noAutofit/>
          </a:bodyPr>
          <a:lstStyle/>
          <a:p>
            <a:pPr algn="ctr"/>
            <a:r>
              <a:rPr lang="en-US" sz="4000" b="1" dirty="0" smtClean="0">
                <a:solidFill>
                  <a:schemeClr val="tx1"/>
                </a:solidFill>
              </a:rPr>
              <a:t>Thank you</a:t>
            </a:r>
            <a:br>
              <a:rPr lang="en-US" sz="4000" b="1" dirty="0" smtClean="0">
                <a:solidFill>
                  <a:schemeClr val="tx1"/>
                </a:solidFill>
              </a:rPr>
            </a:br>
            <a:r>
              <a:rPr lang="en-US" sz="4000" b="1" dirty="0" smtClean="0">
                <a:solidFill>
                  <a:schemeClr val="tx1"/>
                </a:solidFill>
              </a:rPr>
              <a:t>for listening</a:t>
            </a:r>
            <a:br>
              <a:rPr lang="en-US" sz="4000" b="1" dirty="0" smtClean="0">
                <a:solidFill>
                  <a:schemeClr val="tx1"/>
                </a:solidFill>
              </a:rPr>
            </a:br>
            <a:r>
              <a:rPr lang="en-US" sz="4000" b="1" dirty="0" smtClean="0">
                <a:solidFill>
                  <a:schemeClr val="tx1"/>
                </a:solidFill>
              </a:rPr>
              <a:t>and participating!</a:t>
            </a:r>
            <a:br>
              <a:rPr lang="en-US" sz="4000" b="1" dirty="0" smtClean="0">
                <a:solidFill>
                  <a:schemeClr val="tx1"/>
                </a:solidFill>
              </a:rPr>
            </a:br>
            <a:endParaRPr lang="en-US" sz="4000" b="1" dirty="0">
              <a:solidFill>
                <a:schemeClr val="tx1"/>
              </a:solidFill>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00667" y="731838"/>
            <a:ext cx="3492741" cy="5257800"/>
          </a:xfrm>
        </p:spPr>
      </p:pic>
      <p:sp>
        <p:nvSpPr>
          <p:cNvPr id="6" name="Text Placeholder 5"/>
          <p:cNvSpPr>
            <a:spLocks noGrp="1"/>
          </p:cNvSpPr>
          <p:nvPr>
            <p:ph type="body" sz="half" idx="2"/>
          </p:nvPr>
        </p:nvSpPr>
        <p:spPr>
          <a:xfrm>
            <a:off x="179615" y="4192621"/>
            <a:ext cx="3984171" cy="2371464"/>
          </a:xfrm>
        </p:spPr>
        <p:txBody>
          <a:bodyPr>
            <a:normAutofit/>
          </a:bodyPr>
          <a:lstStyle/>
          <a:p>
            <a:pPr>
              <a:spcBef>
                <a:spcPts val="0"/>
              </a:spcBef>
            </a:pPr>
            <a:r>
              <a:rPr lang="en-US" sz="2400" dirty="0" smtClean="0">
                <a:solidFill>
                  <a:schemeClr val="tx1"/>
                </a:solidFill>
              </a:rPr>
              <a:t>Charity Anastasio</a:t>
            </a:r>
          </a:p>
          <a:p>
            <a:pPr>
              <a:spcBef>
                <a:spcPts val="0"/>
              </a:spcBef>
            </a:pPr>
            <a:r>
              <a:rPr lang="en-US" sz="2400" dirty="0" smtClean="0">
                <a:solidFill>
                  <a:schemeClr val="tx1"/>
                </a:solidFill>
              </a:rPr>
              <a:t>443-703-3026</a:t>
            </a:r>
          </a:p>
          <a:p>
            <a:pPr>
              <a:spcBef>
                <a:spcPts val="0"/>
              </a:spcBef>
            </a:pPr>
            <a:r>
              <a:rPr lang="en-US" sz="2400" dirty="0" smtClean="0">
                <a:solidFill>
                  <a:schemeClr val="tx1"/>
                </a:solidFill>
              </a:rPr>
              <a:t>canastasio@msba.org </a:t>
            </a:r>
          </a:p>
          <a:p>
            <a:pPr>
              <a:spcBef>
                <a:spcPts val="0"/>
              </a:spcBef>
            </a:pPr>
            <a:r>
              <a:rPr lang="en-US" sz="2400" dirty="0" smtClean="0">
                <a:solidFill>
                  <a:schemeClr val="accent1">
                    <a:lumMod val="50000"/>
                  </a:schemeClr>
                </a:solidFill>
                <a:hlinkClick r:id="rId4"/>
              </a:rPr>
              <a:t>charitya@wsba.org</a:t>
            </a:r>
            <a:endParaRPr lang="en-US" sz="2400" dirty="0" smtClean="0">
              <a:solidFill>
                <a:schemeClr val="accent1">
                  <a:lumMod val="50000"/>
                </a:schemeClr>
              </a:solidFill>
            </a:endParaRPr>
          </a:p>
          <a:p>
            <a:endParaRPr lang="en-US" sz="4400" dirty="0"/>
          </a:p>
          <a:p>
            <a:endParaRPr lang="en-US" sz="4400" dirty="0" smtClean="0">
              <a:solidFill>
                <a:schemeClr val="bg2"/>
              </a:solidFill>
            </a:endParaRPr>
          </a:p>
          <a:p>
            <a:endParaRPr lang="en-US" dirty="0"/>
          </a:p>
        </p:txBody>
      </p:sp>
      <p:sp>
        <p:nvSpPr>
          <p:cNvPr id="2" name="Rectangle 1"/>
          <p:cNvSpPr/>
          <p:nvPr/>
        </p:nvSpPr>
        <p:spPr>
          <a:xfrm>
            <a:off x="179615" y="165674"/>
            <a:ext cx="5687776" cy="110799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all" spc="0" normalizeH="0" baseline="0" noProof="0" dirty="0" smtClean="0">
                <a:ln>
                  <a:noFill/>
                </a:ln>
                <a:solidFill>
                  <a:srgbClr val="FFFFFF"/>
                </a:solidFill>
                <a:effectLst/>
                <a:uLnTx/>
                <a:uFillTx/>
                <a:latin typeface="Arial" charset="0"/>
                <a:cs typeface="Arial" charset="0"/>
              </a:rPr>
              <a:t>Questions?</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515438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What does it say?</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467904831"/>
              </p:ext>
            </p:extLst>
          </p:nvPr>
        </p:nvGraphicFramePr>
        <p:xfrm>
          <a:off x="609600" y="1417638"/>
          <a:ext cx="10770781" cy="5143932"/>
        </p:xfrm>
        <a:graphic>
          <a:graphicData uri="http://schemas.openxmlformats.org/drawingml/2006/table">
            <a:tbl>
              <a:tblPr firstRow="1" bandRow="1">
                <a:tableStyleId>{00A15C55-8517-42AA-B614-E9B94910E393}</a:tableStyleId>
              </a:tblPr>
              <a:tblGrid>
                <a:gridCol w="1690576"/>
                <a:gridCol w="3041871"/>
                <a:gridCol w="6038334"/>
              </a:tblGrid>
              <a:tr h="348205">
                <a:tc>
                  <a:txBody>
                    <a:bodyPr/>
                    <a:lstStyle/>
                    <a:p>
                      <a:r>
                        <a:rPr lang="en-US" dirty="0" smtClean="0"/>
                        <a:t>Item</a:t>
                      </a:r>
                      <a:endParaRPr lang="en-US" dirty="0"/>
                    </a:p>
                  </a:txBody>
                  <a:tcPr>
                    <a:solidFill>
                      <a:schemeClr val="bg1">
                        <a:lumMod val="75000"/>
                      </a:schemeClr>
                    </a:solidFill>
                  </a:tcPr>
                </a:tc>
                <a:tc>
                  <a:txBody>
                    <a:bodyPr/>
                    <a:lstStyle/>
                    <a:p>
                      <a:r>
                        <a:rPr lang="en-US" dirty="0" smtClean="0"/>
                        <a:t>Program</a:t>
                      </a:r>
                      <a:r>
                        <a:rPr lang="en-US" baseline="0" dirty="0" smtClean="0"/>
                        <a:t> Examples</a:t>
                      </a:r>
                      <a:endParaRPr lang="en-US" dirty="0"/>
                    </a:p>
                  </a:txBody>
                  <a:tcPr>
                    <a:solidFill>
                      <a:schemeClr val="bg1">
                        <a:lumMod val="75000"/>
                      </a:schemeClr>
                    </a:solidFill>
                  </a:tcPr>
                </a:tc>
                <a:tc>
                  <a:txBody>
                    <a:bodyPr/>
                    <a:lstStyle/>
                    <a:p>
                      <a:r>
                        <a:rPr lang="en-US" dirty="0" smtClean="0">
                          <a:solidFill>
                            <a:srgbClr val="FF0000"/>
                          </a:solidFill>
                        </a:rPr>
                        <a:t>Dangerous Parts</a:t>
                      </a:r>
                      <a:endParaRPr lang="en-US" dirty="0">
                        <a:solidFill>
                          <a:srgbClr val="FF0000"/>
                        </a:solidFill>
                      </a:endParaRPr>
                    </a:p>
                  </a:txBody>
                  <a:tcPr>
                    <a:solidFill>
                      <a:schemeClr val="bg1">
                        <a:lumMod val="75000"/>
                      </a:schemeClr>
                    </a:solidFill>
                  </a:tcPr>
                </a:tc>
              </a:tr>
              <a:tr h="1332576">
                <a:tc>
                  <a:txBody>
                    <a:bodyPr/>
                    <a:lstStyle/>
                    <a:p>
                      <a:r>
                        <a:rPr lang="en-US" dirty="0" smtClean="0"/>
                        <a:t>Document</a:t>
                      </a:r>
                      <a:endParaRPr lang="en-US" dirty="0"/>
                    </a:p>
                  </a:txBody>
                  <a:tcPr>
                    <a:solidFill>
                      <a:schemeClr val="bg1">
                        <a:lumMod val="75000"/>
                      </a:schemeClr>
                    </a:solidFill>
                  </a:tcPr>
                </a:tc>
                <a:tc>
                  <a:txBody>
                    <a:bodyPr/>
                    <a:lstStyle/>
                    <a:p>
                      <a:r>
                        <a:rPr lang="en-US" dirty="0" smtClean="0"/>
                        <a:t>Microsoft Word,</a:t>
                      </a:r>
                      <a:r>
                        <a:rPr lang="en-US" baseline="0" dirty="0" smtClean="0"/>
                        <a:t> Word Perfect, Google Docs</a:t>
                      </a:r>
                      <a:endParaRPr lang="en-US" dirty="0"/>
                    </a:p>
                  </a:txBody>
                  <a:tcPr>
                    <a:solidFill>
                      <a:schemeClr val="bg1">
                        <a:lumMod val="75000"/>
                      </a:schemeClr>
                    </a:solidFill>
                  </a:tcPr>
                </a:tc>
                <a:tc>
                  <a:txBody>
                    <a:bodyPr/>
                    <a:lstStyle/>
                    <a:p>
                      <a:r>
                        <a:rPr lang="en-US" dirty="0" smtClean="0"/>
                        <a:t>Where,</a:t>
                      </a:r>
                      <a:r>
                        <a:rPr lang="en-US" baseline="0" dirty="0" smtClean="0"/>
                        <a:t> when, who edited and how much; Track changes , notes and comments give strategy, thought processes, dead ends, undisclosed positions, etc.  </a:t>
                      </a:r>
                      <a:endParaRPr lang="en-US" dirty="0"/>
                    </a:p>
                  </a:txBody>
                  <a:tcPr>
                    <a:solidFill>
                      <a:schemeClr val="bg1">
                        <a:lumMod val="75000"/>
                      </a:schemeClr>
                    </a:solidFill>
                  </a:tcPr>
                </a:tc>
              </a:tr>
              <a:tr h="832860">
                <a:tc>
                  <a:txBody>
                    <a:bodyPr/>
                    <a:lstStyle/>
                    <a:p>
                      <a:r>
                        <a:rPr lang="en-US" dirty="0" smtClean="0"/>
                        <a:t>Video/Picture</a:t>
                      </a:r>
                      <a:endParaRPr lang="en-US" dirty="0"/>
                    </a:p>
                  </a:txBody>
                  <a:tcPr>
                    <a:solidFill>
                      <a:schemeClr val="bg1">
                        <a:lumMod val="75000"/>
                      </a:schemeClr>
                    </a:solidFill>
                  </a:tcPr>
                </a:tc>
                <a:tc>
                  <a:txBody>
                    <a:bodyPr/>
                    <a:lstStyle/>
                    <a:p>
                      <a:r>
                        <a:rPr lang="en-US" dirty="0" smtClean="0"/>
                        <a:t>Any digital photo or video</a:t>
                      </a:r>
                      <a:endParaRPr lang="en-US" dirty="0"/>
                    </a:p>
                  </a:txBody>
                  <a:tcPr>
                    <a:solidFill>
                      <a:schemeClr val="bg1">
                        <a:lumMod val="75000"/>
                      </a:schemeClr>
                    </a:solidFill>
                  </a:tcPr>
                </a:tc>
                <a:tc>
                  <a:txBody>
                    <a:bodyPr/>
                    <a:lstStyle/>
                    <a:p>
                      <a:r>
                        <a:rPr lang="en-US" dirty="0" smtClean="0"/>
                        <a:t>Type of camera, geographic</a:t>
                      </a:r>
                      <a:r>
                        <a:rPr lang="en-US" baseline="0" dirty="0" smtClean="0"/>
                        <a:t> location taken, time and date stamp, lighting, etc. </a:t>
                      </a:r>
                      <a:endParaRPr lang="en-US" dirty="0"/>
                    </a:p>
                  </a:txBody>
                  <a:tcPr>
                    <a:solidFill>
                      <a:schemeClr val="bg1">
                        <a:lumMod val="75000"/>
                      </a:schemeClr>
                    </a:solidFill>
                  </a:tcPr>
                </a:tc>
              </a:tr>
              <a:tr h="1332576">
                <a:tc>
                  <a:txBody>
                    <a:bodyPr/>
                    <a:lstStyle/>
                    <a:p>
                      <a:r>
                        <a:rPr lang="en-US" dirty="0" smtClean="0"/>
                        <a:t>Slides</a:t>
                      </a:r>
                      <a:endParaRPr lang="en-US" dirty="0"/>
                    </a:p>
                  </a:txBody>
                  <a:tcPr>
                    <a:solidFill>
                      <a:schemeClr val="bg1">
                        <a:lumMod val="75000"/>
                      </a:schemeClr>
                    </a:solidFill>
                  </a:tcPr>
                </a:tc>
                <a:tc>
                  <a:txBody>
                    <a:bodyPr/>
                    <a:lstStyle/>
                    <a:p>
                      <a:r>
                        <a:rPr lang="en-US" dirty="0" smtClean="0"/>
                        <a:t>PowerPoint, Google</a:t>
                      </a:r>
                      <a:r>
                        <a:rPr lang="en-US" baseline="0" dirty="0" smtClean="0"/>
                        <a:t> Slides, Keynote</a:t>
                      </a:r>
                      <a:endParaRPr lang="en-US" dirty="0"/>
                    </a:p>
                  </a:txBody>
                  <a:tcPr>
                    <a:solidFill>
                      <a:schemeClr val="bg1">
                        <a:lumMod val="75000"/>
                      </a:schemeClr>
                    </a:solidFill>
                  </a:tcPr>
                </a:tc>
                <a:tc>
                  <a:txBody>
                    <a:bodyPr/>
                    <a:lstStyle/>
                    <a:p>
                      <a:r>
                        <a:rPr lang="en-US" dirty="0" smtClean="0"/>
                        <a:t>Where,</a:t>
                      </a:r>
                      <a:r>
                        <a:rPr lang="en-US" baseline="0" dirty="0" smtClean="0"/>
                        <a:t> when, who edited and how much; Track changes , notes and comments give strategy, undisclosed positions or business projections, etc.  </a:t>
                      </a:r>
                      <a:endParaRPr lang="en-US" dirty="0"/>
                    </a:p>
                  </a:txBody>
                  <a:tcPr>
                    <a:solidFill>
                      <a:schemeClr val="bg1">
                        <a:lumMod val="75000"/>
                      </a:schemeClr>
                    </a:solidFill>
                  </a:tcPr>
                </a:tc>
              </a:tr>
              <a:tr h="609359">
                <a:tc>
                  <a:txBody>
                    <a:bodyPr/>
                    <a:lstStyle/>
                    <a:p>
                      <a:r>
                        <a:rPr lang="en-US" dirty="0" smtClean="0"/>
                        <a:t>PDF</a:t>
                      </a:r>
                      <a:endParaRPr lang="en-US" dirty="0"/>
                    </a:p>
                  </a:txBody>
                  <a:tcPr>
                    <a:solidFill>
                      <a:schemeClr val="bg1">
                        <a:lumMod val="75000"/>
                      </a:schemeClr>
                    </a:solidFill>
                  </a:tcPr>
                </a:tc>
                <a:tc>
                  <a:txBody>
                    <a:bodyPr/>
                    <a:lstStyle/>
                    <a:p>
                      <a:r>
                        <a:rPr lang="en-US" dirty="0" smtClean="0"/>
                        <a:t>Adobe Acrobat, Nuance PDF</a:t>
                      </a:r>
                      <a:endParaRPr lang="en-US" dirty="0"/>
                    </a:p>
                  </a:txBody>
                  <a:tcPr>
                    <a:solidFill>
                      <a:schemeClr val="bg1">
                        <a:lumMod val="75000"/>
                      </a:schemeClr>
                    </a:solidFill>
                  </a:tcPr>
                </a:tc>
                <a:tc>
                  <a:txBody>
                    <a:bodyPr/>
                    <a:lstStyle/>
                    <a:p>
                      <a:r>
                        <a:rPr lang="en-US" dirty="0" smtClean="0"/>
                        <a:t>Can track changes here also,</a:t>
                      </a:r>
                      <a:r>
                        <a:rPr lang="en-US" baseline="0" dirty="0" smtClean="0"/>
                        <a:t> editors, opinions, ideas, changes.</a:t>
                      </a:r>
                      <a:endParaRPr lang="en-US" dirty="0"/>
                    </a:p>
                  </a:txBody>
                  <a:tcPr>
                    <a:solidFill>
                      <a:schemeClr val="bg1">
                        <a:lumMod val="75000"/>
                      </a:schemeClr>
                    </a:solidFill>
                  </a:tcPr>
                </a:tc>
              </a:tr>
              <a:tr h="609359">
                <a:tc>
                  <a:txBody>
                    <a:bodyPr/>
                    <a:lstStyle/>
                    <a:p>
                      <a:r>
                        <a:rPr lang="en-US" dirty="0" smtClean="0"/>
                        <a:t>Spreadsheet</a:t>
                      </a:r>
                      <a:endParaRPr lang="en-US" dirty="0"/>
                    </a:p>
                  </a:txBody>
                  <a:tcPr>
                    <a:solidFill>
                      <a:schemeClr val="bg1">
                        <a:lumMod val="75000"/>
                      </a:schemeClr>
                    </a:solidFill>
                  </a:tcPr>
                </a:tc>
                <a:tc>
                  <a:txBody>
                    <a:bodyPr/>
                    <a:lstStyle/>
                    <a:p>
                      <a:r>
                        <a:rPr lang="en-US" dirty="0" smtClean="0"/>
                        <a:t>Excel</a:t>
                      </a:r>
                      <a:r>
                        <a:rPr lang="en-US" baseline="0" dirty="0" smtClean="0"/>
                        <a:t>, Google Sheets</a:t>
                      </a:r>
                      <a:endParaRPr lang="en-US" dirty="0"/>
                    </a:p>
                  </a:txBody>
                  <a:tcPr>
                    <a:solidFill>
                      <a:schemeClr val="bg1">
                        <a:lumMod val="75000"/>
                      </a:schemeClr>
                    </a:solidFill>
                  </a:tcPr>
                </a:tc>
                <a:tc>
                  <a:txBody>
                    <a:bodyPr/>
                    <a:lstStyle/>
                    <a:p>
                      <a:r>
                        <a:rPr lang="en-US" dirty="0" smtClean="0"/>
                        <a:t>Embedded contracts, formulas,</a:t>
                      </a:r>
                      <a:r>
                        <a:rPr lang="en-US" baseline="0" dirty="0" smtClean="0"/>
                        <a:t> notes, comments. Editors, etc. </a:t>
                      </a:r>
                      <a:endParaRPr lang="en-US" dirty="0"/>
                    </a:p>
                  </a:txBody>
                  <a:tcPr>
                    <a:solidFill>
                      <a:schemeClr val="bg1">
                        <a:lumMod val="75000"/>
                      </a:schemeClr>
                    </a:solidFill>
                  </a:tcPr>
                </a:tc>
              </a:tr>
            </a:tbl>
          </a:graphicData>
        </a:graphic>
      </p:graphicFrame>
    </p:spTree>
    <p:extLst>
      <p:ext uri="{BB962C8B-B14F-4D97-AF65-F5344CB8AC3E}">
        <p14:creationId xmlns:p14="http://schemas.microsoft.com/office/powerpoint/2010/main" val="328090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endParaRPr lang="en-US" dirty="0"/>
          </a:p>
          <a:p>
            <a:endParaRPr lang="en-US" dirty="0"/>
          </a:p>
        </p:txBody>
      </p:sp>
      <p:sp>
        <p:nvSpPr>
          <p:cNvPr id="4" name="Content Placeholder 3"/>
          <p:cNvSpPr>
            <a:spLocks noGrp="1"/>
          </p:cNvSpPr>
          <p:nvPr>
            <p:ph sz="half" idx="2"/>
          </p:nvPr>
        </p:nvSpPr>
        <p:spPr>
          <a:xfrm>
            <a:off x="5486400" y="1481328"/>
            <a:ext cx="6363729" cy="5376671"/>
          </a:xfrm>
        </p:spPr>
        <p:txBody>
          <a:bodyPr>
            <a:normAutofit/>
          </a:bodyPr>
          <a:lstStyle/>
          <a:p>
            <a:pPr marL="457200" indent="-457200">
              <a:buFont typeface="Arial" charset="0"/>
              <a:buChar char="•"/>
            </a:pPr>
            <a:r>
              <a:rPr lang="en-US" sz="2400" dirty="0" smtClean="0"/>
              <a:t>2003 British Intelligence Dossier fiasco</a:t>
            </a:r>
          </a:p>
          <a:p>
            <a:pPr marL="457200" indent="-457200">
              <a:buNone/>
            </a:pPr>
            <a:endParaRPr lang="en-US" sz="2400" dirty="0" smtClean="0"/>
          </a:p>
          <a:p>
            <a:pPr marL="457200" indent="-457200">
              <a:buFont typeface="Arial" charset="0"/>
              <a:buChar char="•"/>
            </a:pPr>
            <a:r>
              <a:rPr lang="en-US" sz="2400" dirty="0" smtClean="0"/>
              <a:t>2004 SCO Group UNIX &amp; Linux lawsuit blunder</a:t>
            </a:r>
          </a:p>
          <a:p>
            <a:pPr marL="457200" indent="-457200">
              <a:buFont typeface="Arial" charset="0"/>
              <a:buChar char="•"/>
            </a:pPr>
            <a:endParaRPr lang="en-US" sz="2400" dirty="0"/>
          </a:p>
          <a:p>
            <a:pPr marL="457200" lvl="0" indent="-457200">
              <a:buFont typeface="Arial" charset="0"/>
              <a:buChar char="•"/>
            </a:pPr>
            <a:r>
              <a:rPr lang="en-US" sz="2200" dirty="0" smtClean="0"/>
              <a:t>2005 </a:t>
            </a:r>
            <a:r>
              <a:rPr lang="en-US" sz="2200" dirty="0"/>
              <a:t>UN assassination report reveals suspects </a:t>
            </a:r>
            <a:r>
              <a:rPr lang="en-US" sz="2200" dirty="0" smtClean="0"/>
              <a:t>unintentionally</a:t>
            </a:r>
          </a:p>
          <a:p>
            <a:pPr marL="457200" lvl="0" indent="-457200">
              <a:buNone/>
            </a:pPr>
            <a:endParaRPr lang="en-US" sz="2200" dirty="0" smtClean="0"/>
          </a:p>
          <a:p>
            <a:pPr marL="457200" indent="-457200">
              <a:buFont typeface="Arial" charset="0"/>
              <a:buChar char="•"/>
            </a:pPr>
            <a:endParaRPr lang="en-US" sz="2400" dirty="0" smtClean="0"/>
          </a:p>
          <a:p>
            <a:pPr marL="457200" indent="-457200">
              <a:buFont typeface="Arial" charset="0"/>
              <a:buChar char="•"/>
            </a:pPr>
            <a:endParaRPr lang="en-US" sz="2400" dirty="0" smtClean="0"/>
          </a:p>
          <a:p>
            <a:pPr marL="457200" indent="-457200">
              <a:buFont typeface="Arial" charset="0"/>
              <a:buChar char="•"/>
            </a:pPr>
            <a:endParaRPr lang="en-US" dirty="0"/>
          </a:p>
        </p:txBody>
      </p:sp>
      <p:sp>
        <p:nvSpPr>
          <p:cNvPr id="2" name="Title 1"/>
          <p:cNvSpPr>
            <a:spLocks noGrp="1"/>
          </p:cNvSpPr>
          <p:nvPr>
            <p:ph type="title"/>
          </p:nvPr>
        </p:nvSpPr>
        <p:spPr/>
        <p:txBody>
          <a:bodyPr/>
          <a:lstStyle/>
          <a:p>
            <a:r>
              <a:rPr lang="en-US" dirty="0" smtClean="0"/>
              <a:t>Metadata lessons: Microsoft Word</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26" y="1859742"/>
            <a:ext cx="4272710" cy="357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94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2001794" y="1232287"/>
            <a:ext cx="9366421" cy="5180869"/>
          </a:xfrm>
          <a:prstGeom prst="rect">
            <a:avLst/>
          </a:prstGeom>
        </p:spPr>
      </p:pic>
      <p:sp>
        <p:nvSpPr>
          <p:cNvPr id="2" name="Title 1"/>
          <p:cNvSpPr>
            <a:spLocks noGrp="1"/>
          </p:cNvSpPr>
          <p:nvPr>
            <p:ph type="title"/>
          </p:nvPr>
        </p:nvSpPr>
        <p:spPr/>
        <p:txBody>
          <a:bodyPr/>
          <a:lstStyle/>
          <a:p>
            <a:r>
              <a:rPr lang="en-US" dirty="0" smtClean="0"/>
              <a:t>Microsoft Word</a:t>
            </a:r>
            <a:endParaRPr lang="en-US" dirty="0"/>
          </a:p>
        </p:txBody>
      </p:sp>
    </p:spTree>
    <p:extLst>
      <p:ext uri="{BB962C8B-B14F-4D97-AF65-F5344CB8AC3E}">
        <p14:creationId xmlns:p14="http://schemas.microsoft.com/office/powerpoint/2010/main" val="31023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26" y="768096"/>
            <a:ext cx="9737321" cy="1656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785" y="2873173"/>
            <a:ext cx="5861685" cy="1363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8119872" y="2170176"/>
            <a:ext cx="231648" cy="87368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7619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49552" y="1670367"/>
            <a:ext cx="4582011" cy="298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6595532" y="1276279"/>
            <a:ext cx="4834467" cy="4667321"/>
          </a:xfrm>
        </p:spPr>
        <p:txBody>
          <a:bodyPr>
            <a:normAutofit/>
          </a:bodyPr>
          <a:lstStyle/>
          <a:p>
            <a:pPr marL="457200" lvl="0" indent="-457200">
              <a:buFont typeface="Arial" charset="0"/>
              <a:buChar char="•"/>
            </a:pPr>
            <a:endParaRPr lang="en-US" sz="2400" dirty="0">
              <a:solidFill>
                <a:srgbClr val="58595B"/>
              </a:solidFill>
            </a:endParaRPr>
          </a:p>
          <a:p>
            <a:pPr marL="457200" lvl="0" indent="-457200">
              <a:buFont typeface="Arial" charset="0"/>
              <a:buChar char="•"/>
            </a:pPr>
            <a:endParaRPr lang="en-US" sz="2400" dirty="0">
              <a:solidFill>
                <a:srgbClr val="58595B"/>
              </a:solidFill>
            </a:endParaRPr>
          </a:p>
          <a:p>
            <a:endParaRPr lang="en-US" dirty="0"/>
          </a:p>
        </p:txBody>
      </p:sp>
      <p:sp>
        <p:nvSpPr>
          <p:cNvPr id="2" name="Title 1"/>
          <p:cNvSpPr>
            <a:spLocks noGrp="1"/>
          </p:cNvSpPr>
          <p:nvPr>
            <p:ph type="title"/>
          </p:nvPr>
        </p:nvSpPr>
        <p:spPr/>
        <p:txBody>
          <a:bodyPr/>
          <a:lstStyle/>
          <a:p>
            <a:r>
              <a:rPr lang="en-US" dirty="0"/>
              <a:t>Metadata lessons: PDF Redaction</a:t>
            </a:r>
          </a:p>
        </p:txBody>
      </p:sp>
      <p:sp>
        <p:nvSpPr>
          <p:cNvPr id="8" name="Rectangle 7"/>
          <p:cNvSpPr/>
          <p:nvPr/>
        </p:nvSpPr>
        <p:spPr>
          <a:xfrm>
            <a:off x="1817214" y="4998535"/>
            <a:ext cx="1788695" cy="307777"/>
          </a:xfrm>
          <a:prstGeom prst="rect">
            <a:avLst/>
          </a:prstGeom>
        </p:spPr>
        <p:txBody>
          <a:bodyPr wrap="none">
            <a:spAutoFit/>
          </a:bodyPr>
          <a:lstStyle/>
          <a:p>
            <a:r>
              <a:rPr lang="en-US" sz="1400" dirty="0" smtClean="0">
                <a:hlinkClick r:id="rId4"/>
              </a:rPr>
              <a:t>US Public Domain tag</a:t>
            </a:r>
            <a:r>
              <a:rPr lang="en-US" sz="1400" dirty="0" smtClean="0"/>
              <a:t>.</a:t>
            </a:r>
            <a:endParaRPr lang="en-US" dirty="0"/>
          </a:p>
        </p:txBody>
      </p:sp>
      <p:sp>
        <p:nvSpPr>
          <p:cNvPr id="6" name="Rectangle 5"/>
          <p:cNvSpPr/>
          <p:nvPr/>
        </p:nvSpPr>
        <p:spPr>
          <a:xfrm>
            <a:off x="5510894" y="1417638"/>
            <a:ext cx="6294622" cy="5515356"/>
          </a:xfrm>
          <a:prstGeom prst="rect">
            <a:avLst/>
          </a:prstGeom>
        </p:spPr>
        <p:txBody>
          <a:bodyPr wrap="square">
            <a:spAutoFit/>
          </a:bodyPr>
          <a:lstStyle/>
          <a:p>
            <a:pPr marL="457200" indent="-457200">
              <a:lnSpc>
                <a:spcPct val="90000"/>
              </a:lnSpc>
              <a:spcBef>
                <a:spcPts val="1000"/>
              </a:spcBef>
              <a:buFont typeface="Arial" panose="020B0604020202020204" pitchFamily="34" charset="0"/>
              <a:buChar char="•"/>
            </a:pPr>
            <a:r>
              <a:rPr lang="en-US" sz="2800" dirty="0">
                <a:latin typeface="Arial" charset="0"/>
                <a:cs typeface="Arial" charset="0"/>
              </a:rPr>
              <a:t>2008 General Electric’s counsel fails to properly redact </a:t>
            </a:r>
            <a:r>
              <a:rPr lang="en-US" sz="2800" dirty="0" smtClean="0">
                <a:latin typeface="Arial" charset="0"/>
                <a:cs typeface="Arial" charset="0"/>
              </a:rPr>
              <a:t>on response</a:t>
            </a:r>
          </a:p>
          <a:p>
            <a:pPr marL="457200" indent="-457200">
              <a:lnSpc>
                <a:spcPct val="90000"/>
              </a:lnSpc>
              <a:spcBef>
                <a:spcPts val="1000"/>
              </a:spcBef>
            </a:pPr>
            <a:endParaRPr lang="en-US" sz="2800" dirty="0">
              <a:latin typeface="Arial" charset="0"/>
              <a:cs typeface="Arial" charset="0"/>
            </a:endParaRPr>
          </a:p>
          <a:p>
            <a:pPr marL="457200" lvl="0" indent="-457200">
              <a:lnSpc>
                <a:spcPct val="90000"/>
              </a:lnSpc>
              <a:spcBef>
                <a:spcPts val="1000"/>
              </a:spcBef>
              <a:buFont typeface="Arial" panose="020B0604020202020204" pitchFamily="34" charset="0"/>
              <a:buChar char="•"/>
            </a:pPr>
            <a:r>
              <a:rPr lang="en-US" sz="2800" dirty="0" smtClean="0">
                <a:latin typeface="Arial" charset="0"/>
                <a:cs typeface="Arial" charset="0"/>
              </a:rPr>
              <a:t>2009 discovered </a:t>
            </a:r>
            <a:r>
              <a:rPr lang="en-US" sz="2800" dirty="0">
                <a:latin typeface="Arial" charset="0"/>
                <a:cs typeface="Arial" charset="0"/>
              </a:rPr>
              <a:t>HSBC </a:t>
            </a:r>
            <a:r>
              <a:rPr lang="en-US" sz="2800" dirty="0" smtClean="0">
                <a:latin typeface="Arial" charset="0"/>
                <a:cs typeface="Arial" charset="0"/>
              </a:rPr>
              <a:t>bankruptcies</a:t>
            </a:r>
          </a:p>
          <a:p>
            <a:pPr marL="457200" lvl="0" indent="-457200">
              <a:lnSpc>
                <a:spcPct val="90000"/>
              </a:lnSpc>
              <a:spcBef>
                <a:spcPts val="1000"/>
              </a:spcBef>
            </a:pPr>
            <a:endParaRPr lang="en-US" sz="2800" dirty="0">
              <a:latin typeface="Arial" charset="0"/>
              <a:cs typeface="Arial" charset="0"/>
            </a:endParaRPr>
          </a:p>
          <a:p>
            <a:pPr marL="457200" lvl="0" indent="-457200">
              <a:lnSpc>
                <a:spcPct val="90000"/>
              </a:lnSpc>
              <a:spcBef>
                <a:spcPts val="1000"/>
              </a:spcBef>
              <a:buFont typeface="Arial" panose="020B0604020202020204" pitchFamily="34" charset="0"/>
              <a:buChar char="•"/>
            </a:pPr>
            <a:r>
              <a:rPr lang="en-US" sz="2800" dirty="0" smtClean="0">
                <a:latin typeface="Arial" charset="0"/>
                <a:cs typeface="Arial" charset="0"/>
              </a:rPr>
              <a:t>2013 Global </a:t>
            </a:r>
            <a:r>
              <a:rPr lang="en-US" sz="2800" dirty="0">
                <a:latin typeface="Arial" charset="0"/>
                <a:cs typeface="Arial" charset="0"/>
              </a:rPr>
              <a:t>Bank reveals 150k customer </a:t>
            </a:r>
            <a:r>
              <a:rPr lang="en-US" sz="2800" dirty="0" smtClean="0">
                <a:latin typeface="Arial" charset="0"/>
                <a:cs typeface="Arial" charset="0"/>
              </a:rPr>
              <a:t>bankruptcies</a:t>
            </a:r>
          </a:p>
          <a:p>
            <a:pPr marL="457200" lvl="0" indent="-457200">
              <a:lnSpc>
                <a:spcPct val="90000"/>
              </a:lnSpc>
              <a:spcBef>
                <a:spcPts val="1000"/>
              </a:spcBef>
            </a:pPr>
            <a:endParaRPr lang="en-US" sz="2800" dirty="0" smtClean="0">
              <a:latin typeface="Arial" charset="0"/>
              <a:cs typeface="Arial" charset="0"/>
            </a:endParaRPr>
          </a:p>
          <a:p>
            <a:pPr marL="457200" lvl="0" indent="-457200">
              <a:lnSpc>
                <a:spcPct val="90000"/>
              </a:lnSpc>
              <a:spcBef>
                <a:spcPts val="1000"/>
              </a:spcBef>
              <a:buFont typeface="Arial" panose="020B0604020202020204" pitchFamily="34" charset="0"/>
              <a:buChar char="•"/>
            </a:pPr>
            <a:r>
              <a:rPr lang="en-US" sz="2800" dirty="0">
                <a:latin typeface="Arial" charset="0"/>
                <a:cs typeface="Arial" charset="0"/>
              </a:rPr>
              <a:t>2014 Australian federal police publish secret criminal investigation data online for </a:t>
            </a:r>
            <a:r>
              <a:rPr lang="en-US" sz="2800" dirty="0" smtClean="0">
                <a:latin typeface="Arial" charset="0"/>
                <a:cs typeface="Arial" charset="0"/>
              </a:rPr>
              <a:t>years</a:t>
            </a:r>
            <a:endParaRPr lang="en-US" sz="2800" dirty="0">
              <a:latin typeface="Arial" charset="0"/>
              <a:cs typeface="Arial" charset="0"/>
            </a:endParaRPr>
          </a:p>
        </p:txBody>
      </p:sp>
    </p:spTree>
    <p:extLst>
      <p:ext uri="{BB962C8B-B14F-4D97-AF65-F5344CB8AC3E}">
        <p14:creationId xmlns:p14="http://schemas.microsoft.com/office/powerpoint/2010/main" val="1735383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Redaction</a:t>
            </a:r>
            <a:endParaRPr lang="en-US" dirty="0"/>
          </a:p>
        </p:txBody>
      </p:sp>
      <p:sp>
        <p:nvSpPr>
          <p:cNvPr id="3" name="Text Placeholder 2"/>
          <p:cNvSpPr>
            <a:spLocks noGrp="1"/>
          </p:cNvSpPr>
          <p:nvPr>
            <p:ph type="body" idx="1"/>
          </p:nvPr>
        </p:nvSpPr>
        <p:spPr/>
        <p:txBody>
          <a:bodyPr/>
          <a:lstStyle/>
          <a:p>
            <a:r>
              <a:rPr lang="en-US" dirty="0" smtClean="0"/>
              <a:t>WRONG </a:t>
            </a:r>
            <a:endParaRPr lang="en-US" dirty="0"/>
          </a:p>
        </p:txBody>
      </p:sp>
      <p:sp>
        <p:nvSpPr>
          <p:cNvPr id="4" name="Text Placeholder 3"/>
          <p:cNvSpPr>
            <a:spLocks noGrp="1"/>
          </p:cNvSpPr>
          <p:nvPr>
            <p:ph type="body" sz="half" idx="3"/>
          </p:nvPr>
        </p:nvSpPr>
        <p:spPr/>
        <p:txBody>
          <a:bodyPr/>
          <a:lstStyle/>
          <a:p>
            <a:r>
              <a:rPr lang="en-US" dirty="0" smtClean="0"/>
              <a:t>RIGHT</a:t>
            </a:r>
            <a:endParaRPr lang="en-US" dirty="0"/>
          </a:p>
        </p:txBody>
      </p:sp>
      <p:pic>
        <p:nvPicPr>
          <p:cNvPr id="2050" name="Picture 2"/>
          <p:cNvPicPr>
            <a:picLocks noGrp="1" noChangeAspect="1" noChangeArrowheads="1"/>
          </p:cNvPicPr>
          <p:nvPr>
            <p:ph sz="quarter" idx="2"/>
          </p:nvPr>
        </p:nvPicPr>
        <p:blipFill>
          <a:blip r:embed="rId2"/>
          <a:srcRect/>
          <a:stretch>
            <a:fillRect/>
          </a:stretch>
        </p:blipFill>
        <p:spPr bwMode="auto">
          <a:xfrm>
            <a:off x="195384" y="2137719"/>
            <a:ext cx="5801133" cy="2408945"/>
          </a:xfrm>
          <a:prstGeom prst="rect">
            <a:avLst/>
          </a:prstGeom>
          <a:noFill/>
          <a:ln w="9525">
            <a:noFill/>
            <a:miter lim="800000"/>
            <a:headEnd/>
            <a:tailEnd/>
          </a:ln>
        </p:spPr>
      </p:pic>
      <p:pic>
        <p:nvPicPr>
          <p:cNvPr id="8" name="Picture 3"/>
          <p:cNvPicPr>
            <a:picLocks noGrp="1" noChangeAspect="1" noChangeArrowheads="1"/>
          </p:cNvPicPr>
          <p:nvPr>
            <p:ph sz="quarter" idx="4"/>
          </p:nvPr>
        </p:nvPicPr>
        <p:blipFill>
          <a:blip r:embed="rId3"/>
          <a:srcRect/>
          <a:stretch>
            <a:fillRect/>
          </a:stretch>
        </p:blipFill>
        <p:spPr bwMode="auto">
          <a:xfrm>
            <a:off x="6665222" y="236282"/>
            <a:ext cx="4670045" cy="5173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1290</TotalTime>
  <Words>1825</Words>
  <Application>Microsoft Office PowerPoint</Application>
  <PresentationFormat>Custom</PresentationFormat>
  <Paragraphs>270</Paragraphs>
  <Slides>35</Slides>
  <Notes>33</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Retrospect</vt:lpstr>
      <vt:lpstr>Concourse</vt:lpstr>
      <vt:lpstr>Metadata:  Exposed and Expunged</vt:lpstr>
      <vt:lpstr>We will cover</vt:lpstr>
      <vt:lpstr>What Is Metadata?</vt:lpstr>
      <vt:lpstr>What does it say?</vt:lpstr>
      <vt:lpstr>Metadata lessons: Microsoft Word</vt:lpstr>
      <vt:lpstr>Microsoft Word</vt:lpstr>
      <vt:lpstr>PowerPoint Presentation</vt:lpstr>
      <vt:lpstr>Metadata lessons: PDF Redaction</vt:lpstr>
      <vt:lpstr>Redaction</vt:lpstr>
      <vt:lpstr>Redaction (cont.)</vt:lpstr>
      <vt:lpstr>Metadata lessons: PowerPoint</vt:lpstr>
      <vt:lpstr>PowerPoint Presentation</vt:lpstr>
      <vt:lpstr>Metadata lessons: Excel</vt:lpstr>
      <vt:lpstr>Metadata lessons: Picture</vt:lpstr>
      <vt:lpstr>Digital pictures</vt:lpstr>
      <vt:lpstr>Metadata lessons: Telecommunications</vt:lpstr>
      <vt:lpstr>What are the rules?</vt:lpstr>
      <vt:lpstr>How does Colorado Compare?</vt:lpstr>
      <vt:lpstr>Expunging It?</vt:lpstr>
      <vt:lpstr>Fax It</vt:lpstr>
      <vt:lpstr>Scan it </vt:lpstr>
      <vt:lpstr>Cut and paste into a new document </vt:lpstr>
      <vt:lpstr>Cut and paste into a new document </vt:lpstr>
      <vt:lpstr>Convert Word Doc to PDF</vt:lpstr>
      <vt:lpstr>Use Microsoft inspection and removal tools </vt:lpstr>
      <vt:lpstr>Use Microsoft inspection and removal tools </vt:lpstr>
      <vt:lpstr>Adobe Acrobat Pro remove and sanitize tools </vt:lpstr>
      <vt:lpstr>Adobe Acrobat Pro remove and sanitize tools</vt:lpstr>
      <vt:lpstr>Adobe Acrobat Pro Action Wizard</vt:lpstr>
      <vt:lpstr>Adobe Acrobat Pro Action Wizard</vt:lpstr>
      <vt:lpstr>Adobe Acrobat Pro Redaction</vt:lpstr>
      <vt:lpstr>Metadata Scrubber </vt:lpstr>
      <vt:lpstr>Considerations with Products</vt:lpstr>
      <vt:lpstr>How to implement?</vt:lpstr>
      <vt:lpstr>Thank you for listening and participating!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Metadata 101</dc:title>
  <dc:creator>WordRake</dc:creator>
  <cp:lastModifiedBy>Sue Bertram</cp:lastModifiedBy>
  <cp:revision>101</cp:revision>
  <dcterms:created xsi:type="dcterms:W3CDTF">2015-12-11T19:22:53Z</dcterms:created>
  <dcterms:modified xsi:type="dcterms:W3CDTF">2017-01-24T18:14:04Z</dcterms:modified>
</cp:coreProperties>
</file>